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aveSubsetFonts="1" autoCompressPictures="0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356" r:id="rId4"/>
    <p:sldId id="302" r:id="rId5"/>
    <p:sldId id="357" r:id="rId6"/>
    <p:sldId id="358" r:id="rId7"/>
    <p:sldId id="360" r:id="rId8"/>
    <p:sldId id="361" r:id="rId9"/>
    <p:sldId id="362" r:id="rId10"/>
    <p:sldId id="367" r:id="rId11"/>
    <p:sldId id="369" r:id="rId12"/>
    <p:sldId id="363" r:id="rId13"/>
    <p:sldId id="364" r:id="rId14"/>
    <p:sldId id="365" r:id="rId15"/>
    <p:sldId id="370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08"/>
  </p:normalViewPr>
  <p:slideViewPr>
    <p:cSldViewPr snapToGrid="0" snapToObjects="1">
      <p:cViewPr varScale="1">
        <p:scale>
          <a:sx n="99" d="100"/>
          <a:sy n="99" d="100"/>
        </p:scale>
        <p:origin x="10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9F032-694F-334A-ACA5-8C86629ADE9F}" type="datetimeFigureOut">
              <a:rPr lang="en-GB" smtClean="0"/>
              <a:t>27/03/2023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F93F8-525F-2F41-866A-E6C8F498E6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965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2DE815-6D9F-4F4E-9033-8E5A7E7AA6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500C444-1519-D94E-A005-71A0D8D087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C34BCF3-AD81-0E49-9F18-ED8F9B445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08162F-EA97-1440-B20A-971E29F0B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D4C8CE-7579-514A-AB54-4373B6B9F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1136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F7531F-9D3A-D949-A683-DF0455169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4912A8C-52A3-2943-A0AE-1035CE189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206979-D78D-2C49-A984-38CBFA30F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7929E8-3BA9-ED47-BD24-FD76897F5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515C102-899E-F042-A2A3-1F4EF8C61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20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F63589A-E5C7-4543-8BEF-32152E5C2C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538932C-83E7-0746-BC7A-9F5F0025FA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A81729-E941-5A47-B69C-A29E6247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220ECCD-2D39-A144-9D0E-FDD6B134E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47824C-3C85-E942-BAC5-A80D6F850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93530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1364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634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2622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106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5524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6213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5445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059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71AE91-62A1-9C46-9405-3F75AEE7C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B2D7A4-4C80-8543-BD26-DD3959742C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B04B157-A647-464A-B2AF-45B7CCEB1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8ED6C2-7E8A-D040-A52B-52F34EA0C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EFFF257-9DCD-3F43-9997-91D0C2ED1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66579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910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3261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0266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-GB" smtClean="0"/>
              <a:pPr algn="r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7352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836295-99B2-9246-BAAE-F6F03D9CC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E94983-9F72-9841-B7BF-A564F14B2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5C8DF9-A37B-D540-82B4-37FAA59A5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246A2EB-005D-6C44-AE76-5800E4072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F11C45-E119-B943-A7DC-CC4CF7B0F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8101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3CD499-9811-C349-B38D-F37F907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F7DF84-3016-7D48-91EE-7B928382D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0FEE120-9F1D-4E4E-8F1D-3587A11DE4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08C067-CBFF-154A-BB87-D13329233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057010D-58DB-1B46-A7D4-9E3A2984C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1556457-D8A2-FE4A-8B61-93B51DAA1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441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AE2016-A017-BB40-9834-204921BA5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1FE841C-479D-AC43-8B45-50FEED6FA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3473465-94C1-414C-B567-A5D0CBE4F0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41C1A92-B276-B44B-B784-64C873D45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662D109-3552-0144-9A12-B84A6A66D2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7DC7F02-A042-6549-90A5-D88FC2FCE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F478F3F-A2AF-1342-BC97-AED1D654B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982BA60-3689-0C47-839A-2BA806C8A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117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757D0F-2742-EB41-AD55-DF3E5668F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6C6A8EF-0183-9849-A5D5-0A24ED957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B3C907C-4E48-BA45-8E56-E64A66BD3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ADFF9D9-D02A-E949-9F82-AEB63F29E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4469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831F781-294D-0842-A955-CC6F775F7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75F5B77-B0CD-3E4B-BCE6-A7B75917F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1162F86-FE9C-AE45-9B1C-44A586FAC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866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5AA5B6-98D9-2245-80CC-F87821F8E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7F2328-B208-0444-B198-6DD192366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998754-80F5-9643-A097-101BEFF22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F25879-E1EF-F74F-8F14-A1CEB6E48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D0591F3-094B-E749-AF68-63C821776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2D47397-7BBC-3A47-A84F-0490108FD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3139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8C014F-82B5-734A-80B7-B8FD98112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00AD7C0-ECFE-2943-A292-DC314C459A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B15D509-1FAA-6C47-8B27-F0EAC1ED64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822731C-1498-8B47-B134-6891561D1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675153A-AF33-6548-9C23-9044AD2E4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Latin-American School on CTA Science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1F0D97D-E5EA-9E43-99D7-A7F55F8DD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799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E89BE98-63FA-AD49-825D-35807E73A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113999C-F302-BF46-AE15-790D10EC0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383251-9315-F544-B3EE-BD9B8BA4B5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/>
              <a:t>30/3/23</a:t>
            </a:r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C3D778-4B2D-F143-9DF5-429E80ABE0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536A3E4-BE05-D445-BEF6-8ED6D01BE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082FB-2CE3-DC46-960E-9687247473CA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3196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s-ES"/>
              <a:t>30/3/23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Latin-American School on CTA Science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695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judit.perez@ung.si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hyperlink" Target="https://clumpy.gitlab.io/CLUMPY/" TargetMode="Externa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www.cta-observatory.org/" TargetMode="Externa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www.marcocirelli.net/PPPC4DMI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6B0A0FE4-9257-8846-B47C-9EC073AA75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71BAF6E3-0B3A-4F40-9D99-7D3830C54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06" b="89655" l="9020" r="90719">
                        <a14:foregroundMark x1="9020" y1="43103" x2="9020" y2="55419"/>
                        <a14:foregroundMark x1="90458" y1="42611" x2="90719" y2="5541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-394739" y="-94669"/>
            <a:ext cx="12917077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FAB84319-80F8-8241-9E98-1AB1C869E9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0586" y="5103053"/>
            <a:ext cx="3030828" cy="1253297"/>
          </a:xfrm>
        </p:spPr>
        <p:txBody>
          <a:bodyPr>
            <a:normAutofit fontScale="92500"/>
          </a:bodyPr>
          <a:lstStyle/>
          <a:p>
            <a:r>
              <a:rPr lang="en-GB" sz="1400" b="1" dirty="0" err="1">
                <a:solidFill>
                  <a:schemeClr val="bg1"/>
                </a:solidFill>
              </a:rPr>
              <a:t>Judit</a:t>
            </a:r>
            <a:r>
              <a:rPr lang="en-GB" sz="1400" b="1" dirty="0">
                <a:solidFill>
                  <a:schemeClr val="bg1"/>
                </a:solidFill>
              </a:rPr>
              <a:t> Pérez-Romero &amp; </a:t>
            </a:r>
            <a:r>
              <a:rPr lang="en-GB" sz="1400" b="1" dirty="0" err="1">
                <a:solidFill>
                  <a:schemeClr val="bg1"/>
                </a:solidFill>
              </a:rPr>
              <a:t>Gabrijela</a:t>
            </a:r>
            <a:r>
              <a:rPr lang="en-GB" sz="1400" b="1" dirty="0">
                <a:solidFill>
                  <a:schemeClr val="bg1"/>
                </a:solidFill>
              </a:rPr>
              <a:t> </a:t>
            </a:r>
            <a:r>
              <a:rPr lang="en-GB" sz="1400" b="1" dirty="0" err="1">
                <a:solidFill>
                  <a:schemeClr val="bg1"/>
                </a:solidFill>
              </a:rPr>
              <a:t>Zaharijas</a:t>
            </a:r>
            <a:endParaRPr lang="en-GB" sz="1400" b="1" dirty="0">
              <a:solidFill>
                <a:schemeClr val="bg1"/>
              </a:solidFill>
            </a:endParaRPr>
          </a:p>
          <a:p>
            <a:r>
              <a:rPr lang="en-GB" sz="1400" dirty="0">
                <a:solidFill>
                  <a:schemeClr val="bg1"/>
                </a:solidFill>
              </a:rPr>
              <a:t>Cosmology and Astrophysics </a:t>
            </a:r>
            <a:r>
              <a:rPr lang="en-GB" sz="1400" dirty="0" err="1">
                <a:solidFill>
                  <a:schemeClr val="bg1"/>
                </a:solidFill>
              </a:rPr>
              <a:t>Center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sz="1400" dirty="0">
                <a:solidFill>
                  <a:schemeClr val="bg1"/>
                </a:solidFill>
              </a:rPr>
              <a:t>University of Nova </a:t>
            </a:r>
            <a:r>
              <a:rPr lang="en-GB" sz="1400" dirty="0" err="1">
                <a:solidFill>
                  <a:schemeClr val="bg1"/>
                </a:solidFill>
              </a:rPr>
              <a:t>Gorica</a:t>
            </a:r>
            <a:r>
              <a:rPr lang="en-GB" sz="1400" dirty="0">
                <a:solidFill>
                  <a:schemeClr val="bg1"/>
                </a:solidFill>
              </a:rPr>
              <a:t> </a:t>
            </a:r>
          </a:p>
          <a:p>
            <a:r>
              <a:rPr lang="en-GB" sz="14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judit.perez@ung.si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01B685-E64D-FA45-8A38-FA20898A1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Latin-American School on CTA Science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206D338-F38D-AC40-BF1C-11FAF028D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82FB-2CE3-DC46-960E-9687247473CA}" type="slidenum">
              <a:rPr lang="en-GB" smtClean="0"/>
              <a:t>2</a:t>
            </a:fld>
            <a:endParaRPr lang="en-GB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DB3BF24-4D47-DD41-BFD4-35E8AC76F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s-ES"/>
              <a:t>30/3/23</a:t>
            </a:r>
            <a:endParaRPr lang="en-GB"/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D67A5F8F-87E0-3944-AC89-A34CE28D7DD9}"/>
              </a:ext>
            </a:extLst>
          </p:cNvPr>
          <p:cNvSpPr/>
          <p:nvPr/>
        </p:nvSpPr>
        <p:spPr>
          <a:xfrm>
            <a:off x="773803" y="244699"/>
            <a:ext cx="10579995" cy="186743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/>
              <a:t>Hands-on session:</a:t>
            </a:r>
            <a:br>
              <a:rPr lang="en-GB" sz="4800" dirty="0"/>
            </a:br>
            <a:r>
              <a:rPr lang="en-GB" sz="4800" dirty="0"/>
              <a:t>How to search for Dark Matter with CTA?</a:t>
            </a:r>
          </a:p>
        </p:txBody>
      </p:sp>
    </p:spTree>
    <p:extLst>
      <p:ext uri="{BB962C8B-B14F-4D97-AF65-F5344CB8AC3E}">
        <p14:creationId xmlns:p14="http://schemas.microsoft.com/office/powerpoint/2010/main" val="2962584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0806284-2323-9B4F-A5D8-B567D69F43D4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Simulating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observation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E3B4589-6C7A-8248-965B-92021972AB4F}"/>
              </a:ext>
            </a:extLst>
          </p:cNvPr>
          <p:cNvSpPr txBox="1"/>
          <p:nvPr/>
        </p:nvSpPr>
        <p:spPr>
          <a:xfrm>
            <a:off x="263587" y="1522234"/>
            <a:ext cx="8852509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Basic input information to create </a:t>
            </a:r>
            <a:r>
              <a:rPr lang="en-GB" sz="2400" b="1" dirty="0">
                <a:solidFill>
                  <a:schemeClr val="accent1">
                    <a:lumMod val="50000"/>
                  </a:schemeClr>
                </a:solidFill>
              </a:rPr>
              <a:t>OUR</a:t>
            </a:r>
            <a:r>
              <a:rPr lang="en-GB" sz="2400" dirty="0"/>
              <a:t> simulated data:</a:t>
            </a:r>
          </a:p>
          <a:p>
            <a:endParaRPr lang="en-GB" sz="1100" dirty="0"/>
          </a:p>
          <a:p>
            <a:endParaRPr lang="en-GB" sz="5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Model: Annihilation of Weakly Interactive Massive Particles (WIMPs)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86174CD-6A2D-534D-A37A-77B5C89673BE}"/>
              </a:ext>
            </a:extLst>
          </p:cNvPr>
          <p:cNvSpPr txBox="1"/>
          <p:nvPr/>
        </p:nvSpPr>
        <p:spPr>
          <a:xfrm>
            <a:off x="8324854" y="2484654"/>
            <a:ext cx="1582484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Spectral model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535368A-229A-EF42-95B6-23E33048AFB1}"/>
              </a:ext>
            </a:extLst>
          </p:cNvPr>
          <p:cNvSpPr txBox="1"/>
          <p:nvPr/>
        </p:nvSpPr>
        <p:spPr>
          <a:xfrm>
            <a:off x="2002202" y="2484654"/>
            <a:ext cx="1428596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Spatial model</a:t>
            </a:r>
          </a:p>
        </p:txBody>
      </p:sp>
      <p:pic>
        <p:nvPicPr>
          <p:cNvPr id="28" name="Picture 2" descr="Resultado de imagen de clumpy logo">
            <a:extLst>
              <a:ext uri="{FF2B5EF4-FFF2-40B4-BE49-F238E27FC236}">
                <a16:creationId xmlns:a16="http://schemas.microsoft.com/office/drawing/2014/main" id="{BE8CDD19-5B0A-304A-851E-4A2A4D5076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728" y="2766400"/>
            <a:ext cx="1139743" cy="63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EEB02E27-48DC-3041-8C9B-A8FA6692F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367" y="2908973"/>
            <a:ext cx="4205570" cy="2897411"/>
          </a:xfrm>
          <a:prstGeom prst="rect">
            <a:avLst/>
          </a:prstGeom>
        </p:spPr>
      </p:pic>
      <p:sp>
        <p:nvSpPr>
          <p:cNvPr id="23" name="CuadroTexto 22">
            <a:extLst>
              <a:ext uri="{FF2B5EF4-FFF2-40B4-BE49-F238E27FC236}">
                <a16:creationId xmlns:a16="http://schemas.microsoft.com/office/drawing/2014/main" id="{50551263-629C-3F4F-ACF5-2EACBD4D5EC8}"/>
              </a:ext>
            </a:extLst>
          </p:cNvPr>
          <p:cNvSpPr txBox="1"/>
          <p:nvPr/>
        </p:nvSpPr>
        <p:spPr>
          <a:xfrm>
            <a:off x="194257" y="5714891"/>
            <a:ext cx="3238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Created with CLUMPY software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C143AB82-87BB-F94E-BFAA-338B3B56A4CA}"/>
              </a:ext>
            </a:extLst>
          </p:cNvPr>
          <p:cNvSpPr/>
          <p:nvPr/>
        </p:nvSpPr>
        <p:spPr>
          <a:xfrm>
            <a:off x="158798" y="6015878"/>
            <a:ext cx="32742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1400" i="1" dirty="0"/>
              <a:t>[Charbonnier+12, Bonnivard+15, Hütten+18]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0C1EB07D-910A-1748-B990-C79941F731DF}"/>
              </a:ext>
            </a:extLst>
          </p:cNvPr>
          <p:cNvSpPr/>
          <p:nvPr/>
        </p:nvSpPr>
        <p:spPr>
          <a:xfrm>
            <a:off x="194257" y="6252264"/>
            <a:ext cx="25667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solidFill>
                  <a:schemeClr val="tx2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https://clumpy.gitlab.io/CLUMPY/</a:t>
            </a:r>
            <a:endParaRPr lang="en-GB" sz="14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F75BF526-2962-EC4C-8636-8BD5492EB1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3459" y="3285070"/>
            <a:ext cx="3065827" cy="2967194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FD20BB4E-A52B-9C4C-B5E1-3B95949694E6}"/>
              </a:ext>
            </a:extLst>
          </p:cNvPr>
          <p:cNvSpPr txBox="1"/>
          <p:nvPr/>
        </p:nvSpPr>
        <p:spPr>
          <a:xfrm>
            <a:off x="8624574" y="3976387"/>
            <a:ext cx="36417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Gamma-ray emission spectrum from: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WIMP annihilation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i="1" dirty="0" err="1"/>
              <a:t>m</a:t>
            </a:r>
            <a:r>
              <a:rPr lang="en-GB" i="1" baseline="-25000" dirty="0" err="1"/>
              <a:t>DM</a:t>
            </a:r>
            <a:r>
              <a:rPr lang="en-GB" dirty="0"/>
              <a:t> = 5 </a:t>
            </a:r>
            <a:r>
              <a:rPr lang="en-GB" dirty="0" err="1"/>
              <a:t>TeV</a:t>
            </a:r>
            <a:endParaRPr lang="en-GB" dirty="0"/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i="1" dirty="0" err="1"/>
              <a:t>bƃ</a:t>
            </a:r>
            <a:r>
              <a:rPr lang="en-GB" dirty="0"/>
              <a:t> channel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57569ABB-F0AB-7F4E-91D0-8BA0E19438FC}"/>
              </a:ext>
            </a:extLst>
          </p:cNvPr>
          <p:cNvSpPr txBox="1"/>
          <p:nvPr/>
        </p:nvSpPr>
        <p:spPr>
          <a:xfrm>
            <a:off x="6272091" y="3475200"/>
            <a:ext cx="9603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/>
              <a:t>[Cirelli+11]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20486647-EB89-0946-BEEF-5733A522597D}"/>
              </a:ext>
            </a:extLst>
          </p:cNvPr>
          <p:cNvCxnSpPr>
            <a:cxnSpLocks/>
          </p:cNvCxnSpPr>
          <p:nvPr/>
        </p:nvCxnSpPr>
        <p:spPr>
          <a:xfrm>
            <a:off x="5688169" y="2553285"/>
            <a:ext cx="0" cy="4227604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0550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183B0-D1E3-EB4D-9DAF-AE7C6C293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572" y="2213041"/>
            <a:ext cx="10798794" cy="3101983"/>
          </a:xfrm>
        </p:spPr>
        <p:txBody>
          <a:bodyPr>
            <a:norm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dirty="0"/>
              <a:t>Create a simulated observation of the galactic centre with DM signal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endParaRPr lang="en-GB" sz="2800" dirty="0"/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b="1" dirty="0" err="1">
                <a:solidFill>
                  <a:schemeClr val="accent1">
                    <a:lumMod val="50000"/>
                  </a:schemeClr>
                </a:solidFill>
              </a:rPr>
              <a:t>Analyze</a:t>
            </a:r>
            <a:r>
              <a:rPr lang="en-GB" sz="2800" b="1" dirty="0">
                <a:solidFill>
                  <a:schemeClr val="accent1">
                    <a:lumMod val="50000"/>
                  </a:schemeClr>
                </a:solidFill>
              </a:rPr>
              <a:t> datasets provided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first dataset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second dataset</a:t>
            </a:r>
          </a:p>
        </p:txBody>
      </p:sp>
      <p:sp>
        <p:nvSpPr>
          <p:cNvPr id="11" name="Marcador de número de diapositiva 7">
            <a:extLst>
              <a:ext uri="{FF2B5EF4-FFF2-40B4-BE49-F238E27FC236}">
                <a16:creationId xmlns:a16="http://schemas.microsoft.com/office/drawing/2014/main" id="{F7AE62A8-0240-EE46-AD23-5E64E33AC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2" name="Marcador de pie de página 2">
            <a:extLst>
              <a:ext uri="{FF2B5EF4-FFF2-40B4-BE49-F238E27FC236}">
                <a16:creationId xmlns:a16="http://schemas.microsoft.com/office/drawing/2014/main" id="{B1F2BEA6-8FE9-D940-9647-4F25213B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3AB1C39-3557-0A4E-BD12-D465346F2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9499EFC6-90D8-DC44-B374-6BF4CC1BD77D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C2ABA7D0-7BF7-AF46-887E-B482A2C7CE6F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Searching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with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11FB6B4E-4910-C445-8776-AB8BB4B37FED}"/>
              </a:ext>
            </a:extLst>
          </p:cNvPr>
          <p:cNvSpPr/>
          <p:nvPr/>
        </p:nvSpPr>
        <p:spPr>
          <a:xfrm>
            <a:off x="684572" y="3311961"/>
            <a:ext cx="5458651" cy="564167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2967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0806284-2323-9B4F-A5D8-B567D69F43D4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Analyze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data </a:t>
            </a:r>
            <a:r>
              <a:rPr lang="es-ES" dirty="0" err="1">
                <a:solidFill>
                  <a:schemeClr val="tx1"/>
                </a:solidFill>
              </a:rPr>
              <a:t>searching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 dm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99412BD-BA6B-3C46-9324-229DF2766F4C}"/>
              </a:ext>
            </a:extLst>
          </p:cNvPr>
          <p:cNvSpPr txBox="1"/>
          <p:nvPr/>
        </p:nvSpPr>
        <p:spPr>
          <a:xfrm>
            <a:off x="290596" y="1712890"/>
            <a:ext cx="9812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Use maximum likelihood approach with a 3D fitting: 2 dimensions in space and 1 in energy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7CC5F4D-6786-824E-8C8A-490D3DA62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270" y="2464574"/>
            <a:ext cx="4450009" cy="817148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6652F670-DFE4-EC44-88C2-50ABF0244322}"/>
              </a:ext>
            </a:extLst>
          </p:cNvPr>
          <p:cNvSpPr txBox="1"/>
          <p:nvPr/>
        </p:nvSpPr>
        <p:spPr>
          <a:xfrm>
            <a:off x="5795492" y="2619263"/>
            <a:ext cx="2246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/>
              <a:t>Cash</a:t>
            </a:r>
            <a:r>
              <a:rPr lang="en-GB" dirty="0"/>
              <a:t> statistics </a:t>
            </a:r>
            <a:r>
              <a:rPr lang="en-GB" sz="1400" i="1" dirty="0"/>
              <a:t>[Cash 79]</a:t>
            </a:r>
            <a:endParaRPr lang="en-GB" i="1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2F963E8-288D-4A40-BB44-03B9421882B2}"/>
              </a:ext>
            </a:extLst>
          </p:cNvPr>
          <p:cNvSpPr txBox="1"/>
          <p:nvPr/>
        </p:nvSpPr>
        <p:spPr>
          <a:xfrm>
            <a:off x="290596" y="4435492"/>
            <a:ext cx="98316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To test if a model is better than other to fit a dataset we use the likelihood ratio test (</a:t>
            </a:r>
            <a:r>
              <a:rPr lang="en-GB" sz="2000" i="1" dirty="0"/>
              <a:t>TS</a:t>
            </a:r>
            <a:r>
              <a:rPr lang="en-GB" sz="2000" dirty="0"/>
              <a:t>):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697980EA-42C4-6049-A9AD-0C4B772A05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7412" y="5141177"/>
            <a:ext cx="2919889" cy="1003951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86408A76-7946-424B-A6E8-713CA325E562}"/>
              </a:ext>
            </a:extLst>
          </p:cNvPr>
          <p:cNvSpPr txBox="1"/>
          <p:nvPr/>
        </p:nvSpPr>
        <p:spPr>
          <a:xfrm>
            <a:off x="4876616" y="5051557"/>
            <a:ext cx="69250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If </a:t>
            </a:r>
            <a:r>
              <a:rPr lang="en-GB" i="1" dirty="0"/>
              <a:t>H</a:t>
            </a:r>
            <a:r>
              <a:rPr lang="en-GB" i="1" baseline="-25000" dirty="0"/>
              <a:t>0</a:t>
            </a:r>
            <a:r>
              <a:rPr lang="en-GB" dirty="0"/>
              <a:t> is the null-hypothesis (only background), we determine a detection when</a:t>
            </a: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C22B669A-175B-3E4C-907E-45199EAC6E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9431" y="5880543"/>
            <a:ext cx="1184856" cy="428423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CD2E52F9-B64D-234A-921C-6701D5FE03C0}"/>
              </a:ext>
            </a:extLst>
          </p:cNvPr>
          <p:cNvCxnSpPr/>
          <p:nvPr/>
        </p:nvCxnSpPr>
        <p:spPr>
          <a:xfrm>
            <a:off x="6903076" y="6094754"/>
            <a:ext cx="1880316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Imagen 25">
            <a:extLst>
              <a:ext uri="{FF2B5EF4-FFF2-40B4-BE49-F238E27FC236}">
                <a16:creationId xmlns:a16="http://schemas.microsoft.com/office/drawing/2014/main" id="{D9EC987A-4873-9F42-88E2-31C854E27E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12181" y="5902944"/>
            <a:ext cx="734095" cy="427690"/>
          </a:xfrm>
          <a:prstGeom prst="rect">
            <a:avLst/>
          </a:prstGeom>
        </p:spPr>
      </p:pic>
      <p:sp>
        <p:nvSpPr>
          <p:cNvPr id="27" name="CuadroTexto 26">
            <a:extLst>
              <a:ext uri="{FF2B5EF4-FFF2-40B4-BE49-F238E27FC236}">
                <a16:creationId xmlns:a16="http://schemas.microsoft.com/office/drawing/2014/main" id="{54A86C74-C059-C540-ACBC-05E702EAFBE3}"/>
              </a:ext>
            </a:extLst>
          </p:cNvPr>
          <p:cNvSpPr txBox="1"/>
          <p:nvPr/>
        </p:nvSpPr>
        <p:spPr>
          <a:xfrm>
            <a:off x="9646276" y="591008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detection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B51937F3-D350-AD4B-B947-3D9EC5E8CDEC}"/>
              </a:ext>
            </a:extLst>
          </p:cNvPr>
          <p:cNvSpPr txBox="1"/>
          <p:nvPr/>
        </p:nvSpPr>
        <p:spPr>
          <a:xfrm>
            <a:off x="9378174" y="6202353"/>
            <a:ext cx="10021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/>
              <a:t>[</a:t>
            </a:r>
            <a:r>
              <a:rPr lang="en-GB" sz="1400" i="1" dirty="0" err="1"/>
              <a:t>Li&amp;Ma</a:t>
            </a:r>
            <a:r>
              <a:rPr lang="en-GB" sz="1400" i="1" dirty="0"/>
              <a:t> 83]</a:t>
            </a:r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33C531ED-6F61-9346-961A-D4B094FAB0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5257" y="3344636"/>
            <a:ext cx="2940676" cy="516369"/>
          </a:xfrm>
          <a:prstGeom prst="rect">
            <a:avLst/>
          </a:prstGeom>
        </p:spPr>
      </p:pic>
      <p:sp>
        <p:nvSpPr>
          <p:cNvPr id="31" name="Flecha doblada hacia arriba 30">
            <a:extLst>
              <a:ext uri="{FF2B5EF4-FFF2-40B4-BE49-F238E27FC236}">
                <a16:creationId xmlns:a16="http://schemas.microsoft.com/office/drawing/2014/main" id="{7CD8F2DE-CCB4-7D47-B633-F7D5CEFCFAA6}"/>
              </a:ext>
            </a:extLst>
          </p:cNvPr>
          <p:cNvSpPr/>
          <p:nvPr/>
        </p:nvSpPr>
        <p:spPr>
          <a:xfrm rot="5400000">
            <a:off x="4189456" y="2130617"/>
            <a:ext cx="630383" cy="2521218"/>
          </a:xfrm>
          <a:prstGeom prst="bentUpArrow">
            <a:avLst>
              <a:gd name="adj1" fmla="val 12742"/>
              <a:gd name="adj2" fmla="val 17849"/>
              <a:gd name="adj3" fmla="val 209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D66ABD8E-7DB3-7544-9B47-9285C8305E73}"/>
              </a:ext>
            </a:extLst>
          </p:cNvPr>
          <p:cNvSpPr txBox="1"/>
          <p:nvPr/>
        </p:nvSpPr>
        <p:spPr>
          <a:xfrm>
            <a:off x="3589816" y="3269743"/>
            <a:ext cx="1939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For the DM model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6A52DD6A-C62B-F948-9297-0E5293DB1780}"/>
              </a:ext>
            </a:extLst>
          </p:cNvPr>
          <p:cNvSpPr txBox="1"/>
          <p:nvPr/>
        </p:nvSpPr>
        <p:spPr>
          <a:xfrm>
            <a:off x="290596" y="3900127"/>
            <a:ext cx="85940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In the fit, we obtain as best values the ones maximizing the likelihood function</a:t>
            </a:r>
          </a:p>
        </p:txBody>
      </p:sp>
    </p:spTree>
    <p:extLst>
      <p:ext uri="{BB962C8B-B14F-4D97-AF65-F5344CB8AC3E}">
        <p14:creationId xmlns:p14="http://schemas.microsoft.com/office/powerpoint/2010/main" val="3994118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99412BD-BA6B-3C46-9324-229DF2766F4C}"/>
              </a:ext>
            </a:extLst>
          </p:cNvPr>
          <p:cNvSpPr txBox="1"/>
          <p:nvPr/>
        </p:nvSpPr>
        <p:spPr>
          <a:xfrm>
            <a:off x="290596" y="1545633"/>
            <a:ext cx="63184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We have not found a signal… Then let’s put constraints!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B2F963E8-288D-4A40-BB44-03B9421882B2}"/>
              </a:ext>
            </a:extLst>
          </p:cNvPr>
          <p:cNvSpPr txBox="1"/>
          <p:nvPr/>
        </p:nvSpPr>
        <p:spPr>
          <a:xfrm>
            <a:off x="218463" y="5261036"/>
            <a:ext cx="11583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This limits read as: the upper/lower value most probable to get by 95% of the times (if </a:t>
            </a:r>
            <a:r>
              <a:rPr lang="en-GB" sz="2000" i="1" dirty="0"/>
              <a:t>TS</a:t>
            </a:r>
            <a:r>
              <a:rPr lang="en-GB" sz="2000" dirty="0"/>
              <a:t> is distributed following a 𝜒</a:t>
            </a:r>
            <a:r>
              <a:rPr lang="en-GB" sz="2000" baseline="30000" dirty="0"/>
              <a:t>2</a:t>
            </a:r>
            <a:r>
              <a:rPr lang="en-GB" sz="2000" dirty="0"/>
              <a:t>)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91EE0597-EE5C-2342-A2BE-67BDB20A8698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Analyze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data </a:t>
            </a:r>
            <a:r>
              <a:rPr lang="es-ES" dirty="0" err="1">
                <a:solidFill>
                  <a:schemeClr val="tx1"/>
                </a:solidFill>
              </a:rPr>
              <a:t>searching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 dm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4BE4B69-B558-8949-83CA-C4A7DD451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9686" y="3351602"/>
            <a:ext cx="7149523" cy="1845877"/>
          </a:xfrm>
          <a:prstGeom prst="rect">
            <a:avLst/>
          </a:prstGeom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E17FE1D8-6379-ED40-838D-4B9A531F1C05}"/>
              </a:ext>
            </a:extLst>
          </p:cNvPr>
          <p:cNvSpPr txBox="1"/>
          <p:nvPr/>
        </p:nvSpPr>
        <p:spPr>
          <a:xfrm>
            <a:off x="290595" y="2909769"/>
            <a:ext cx="48587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The limits can be one-sided or two-sided: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405EB59-6C0C-B443-8C31-736B7457082B}"/>
              </a:ext>
            </a:extLst>
          </p:cNvPr>
          <p:cNvSpPr txBox="1"/>
          <p:nvPr/>
        </p:nvSpPr>
        <p:spPr>
          <a:xfrm>
            <a:off x="9201490" y="3946503"/>
            <a:ext cx="16012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/>
              <a:t>[picture by S. </a:t>
            </a:r>
            <a:r>
              <a:rPr lang="en-GB" sz="1400" i="1" dirty="0" err="1"/>
              <a:t>Fegan</a:t>
            </a:r>
            <a:endParaRPr lang="en-GB" sz="1400" i="1" dirty="0"/>
          </a:p>
          <a:p>
            <a:r>
              <a:rPr lang="en-GB" sz="1400" i="1" dirty="0"/>
              <a:t>for Fermi-LAT school]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B5A50C9-1854-2B44-A3B5-978CD04F81B0}"/>
              </a:ext>
            </a:extLst>
          </p:cNvPr>
          <p:cNvSpPr txBox="1"/>
          <p:nvPr/>
        </p:nvSpPr>
        <p:spPr>
          <a:xfrm>
            <a:off x="1829717" y="6012919"/>
            <a:ext cx="3281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For the one-sided distribution</a:t>
            </a:r>
          </a:p>
        </p:txBody>
      </p: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0797FEC2-8FBB-3F4C-95C7-E872C317EE71}"/>
              </a:ext>
            </a:extLst>
          </p:cNvPr>
          <p:cNvCxnSpPr>
            <a:stCxn id="12" idx="3"/>
          </p:cNvCxnSpPr>
          <p:nvPr/>
        </p:nvCxnSpPr>
        <p:spPr>
          <a:xfrm>
            <a:off x="5111128" y="6197585"/>
            <a:ext cx="1186641" cy="0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Imagen 23">
            <a:extLst>
              <a:ext uri="{FF2B5EF4-FFF2-40B4-BE49-F238E27FC236}">
                <a16:creationId xmlns:a16="http://schemas.microsoft.com/office/drawing/2014/main" id="{B280270A-F00F-E14A-BBE7-3EBE8B4FFF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8151" y="6012919"/>
            <a:ext cx="2561089" cy="395375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1C7E8A58-D947-6842-B368-793E3641DB85}"/>
              </a:ext>
            </a:extLst>
          </p:cNvPr>
          <p:cNvSpPr txBox="1"/>
          <p:nvPr/>
        </p:nvSpPr>
        <p:spPr>
          <a:xfrm>
            <a:off x="9114967" y="6029596"/>
            <a:ext cx="9532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/>
              <a:t>[Rolke+05]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781A1EFE-50C2-8540-915C-C62194B8796F}"/>
              </a:ext>
            </a:extLst>
          </p:cNvPr>
          <p:cNvSpPr txBox="1"/>
          <p:nvPr/>
        </p:nvSpPr>
        <p:spPr>
          <a:xfrm>
            <a:off x="290595" y="2227701"/>
            <a:ext cx="8351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The likelihood has several dependencies but we are only interested in </a:t>
            </a:r>
            <a:r>
              <a:rPr lang="en-GB" sz="2000" i="1" dirty="0"/>
              <a:t>scale</a:t>
            </a:r>
            <a:r>
              <a:rPr lang="en-GB" sz="2000" dirty="0"/>
              <a:t>: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16F68C4-7D36-F043-855C-332E679E010D}"/>
              </a:ext>
            </a:extLst>
          </p:cNvPr>
          <p:cNvSpPr txBox="1"/>
          <p:nvPr/>
        </p:nvSpPr>
        <p:spPr>
          <a:xfrm>
            <a:off x="9160621" y="2080341"/>
            <a:ext cx="1815112" cy="369332"/>
          </a:xfrm>
          <a:prstGeom prst="rect">
            <a:avLst/>
          </a:prstGeom>
          <a:noFill/>
          <a:ln w="12700"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Likelihood profile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D6B899AA-092F-E740-88D7-F90A9EA6EB46}"/>
              </a:ext>
            </a:extLst>
          </p:cNvPr>
          <p:cNvSpPr txBox="1"/>
          <p:nvPr/>
        </p:nvSpPr>
        <p:spPr>
          <a:xfrm>
            <a:off x="8804612" y="2422413"/>
            <a:ext cx="2527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Project the likelihood to the parameter of interest</a:t>
            </a:r>
          </a:p>
        </p:txBody>
      </p:sp>
    </p:spTree>
    <p:extLst>
      <p:ext uri="{BB962C8B-B14F-4D97-AF65-F5344CB8AC3E}">
        <p14:creationId xmlns:p14="http://schemas.microsoft.com/office/powerpoint/2010/main" val="3243790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99412BD-BA6B-3C46-9324-229DF2766F4C}"/>
              </a:ext>
            </a:extLst>
          </p:cNvPr>
          <p:cNvSpPr txBox="1"/>
          <p:nvPr/>
        </p:nvSpPr>
        <p:spPr>
          <a:xfrm>
            <a:off x="290596" y="1545633"/>
            <a:ext cx="63184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We have not found a signal… Then let’s put constraints!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91EE0597-EE5C-2342-A2BE-67BDB20A8698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Analyze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data </a:t>
            </a:r>
            <a:r>
              <a:rPr lang="es-ES" dirty="0" err="1">
                <a:solidFill>
                  <a:schemeClr val="tx1"/>
                </a:solidFill>
              </a:rPr>
              <a:t>searching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 dm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1C7E8A58-D947-6842-B368-793E3641DB85}"/>
              </a:ext>
            </a:extLst>
          </p:cNvPr>
          <p:cNvSpPr txBox="1"/>
          <p:nvPr/>
        </p:nvSpPr>
        <p:spPr>
          <a:xfrm>
            <a:off x="5652635" y="5963086"/>
            <a:ext cx="9532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i="1" dirty="0"/>
              <a:t>[Rolke+05]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781A1EFE-50C2-8540-915C-C62194B8796F}"/>
              </a:ext>
            </a:extLst>
          </p:cNvPr>
          <p:cNvSpPr txBox="1"/>
          <p:nvPr/>
        </p:nvSpPr>
        <p:spPr>
          <a:xfrm>
            <a:off x="290595" y="2227701"/>
            <a:ext cx="83510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The likelihood has several dependencies but we are only interested in </a:t>
            </a:r>
            <a:r>
              <a:rPr lang="en-GB" sz="2000" i="1" dirty="0"/>
              <a:t>scale</a:t>
            </a:r>
            <a:r>
              <a:rPr lang="en-GB" sz="2000" dirty="0"/>
              <a:t>: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C16F68C4-7D36-F043-855C-332E679E010D}"/>
              </a:ext>
            </a:extLst>
          </p:cNvPr>
          <p:cNvSpPr txBox="1"/>
          <p:nvPr/>
        </p:nvSpPr>
        <p:spPr>
          <a:xfrm>
            <a:off x="9160621" y="2080341"/>
            <a:ext cx="1815112" cy="369332"/>
          </a:xfrm>
          <a:prstGeom prst="rect">
            <a:avLst/>
          </a:prstGeom>
          <a:noFill/>
          <a:ln w="12700"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Likelihood profile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D6B899AA-092F-E740-88D7-F90A9EA6EB46}"/>
              </a:ext>
            </a:extLst>
          </p:cNvPr>
          <p:cNvSpPr txBox="1"/>
          <p:nvPr/>
        </p:nvSpPr>
        <p:spPr>
          <a:xfrm>
            <a:off x="8804612" y="2422413"/>
            <a:ext cx="2527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Project the likelihood to the parameter of interest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08C0D04C-B25B-684E-858E-DCD07D880C46}"/>
              </a:ext>
            </a:extLst>
          </p:cNvPr>
          <p:cNvCxnSpPr>
            <a:cxnSpLocks/>
          </p:cNvCxnSpPr>
          <p:nvPr/>
        </p:nvCxnSpPr>
        <p:spPr>
          <a:xfrm flipV="1">
            <a:off x="3616817" y="2938325"/>
            <a:ext cx="0" cy="239138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0CE8893C-72DD-6345-9B13-A0EC4FE72C74}"/>
              </a:ext>
            </a:extLst>
          </p:cNvPr>
          <p:cNvCxnSpPr>
            <a:cxnSpLocks/>
          </p:cNvCxnSpPr>
          <p:nvPr/>
        </p:nvCxnSpPr>
        <p:spPr>
          <a:xfrm>
            <a:off x="3616817" y="5329707"/>
            <a:ext cx="502484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n 18">
            <a:extLst>
              <a:ext uri="{FF2B5EF4-FFF2-40B4-BE49-F238E27FC236}">
                <a16:creationId xmlns:a16="http://schemas.microsoft.com/office/drawing/2014/main" id="{CCA50B0A-ECAE-8549-9F6F-EF736FB2A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2899969" y="3971754"/>
            <a:ext cx="1099715" cy="248992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A5E4142F-BC5C-1344-A7BF-D6B0179C5E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3955" y="5346833"/>
            <a:ext cx="542344" cy="257613"/>
          </a:xfrm>
          <a:prstGeom prst="rect">
            <a:avLst/>
          </a:prstGeom>
        </p:spPr>
      </p:pic>
      <p:sp>
        <p:nvSpPr>
          <p:cNvPr id="26" name="Forma libre 25">
            <a:extLst>
              <a:ext uri="{FF2B5EF4-FFF2-40B4-BE49-F238E27FC236}">
                <a16:creationId xmlns:a16="http://schemas.microsoft.com/office/drawing/2014/main" id="{477C754A-21C8-114C-9D86-43AF5912E0BA}"/>
              </a:ext>
            </a:extLst>
          </p:cNvPr>
          <p:cNvSpPr/>
          <p:nvPr/>
        </p:nvSpPr>
        <p:spPr>
          <a:xfrm rot="6131620">
            <a:off x="3894397" y="2273747"/>
            <a:ext cx="2810045" cy="3177341"/>
          </a:xfrm>
          <a:custGeom>
            <a:avLst/>
            <a:gdLst>
              <a:gd name="connsiteX0" fmla="*/ 0 w 2795651"/>
              <a:gd name="connsiteY0" fmla="*/ 0 h 1326524"/>
              <a:gd name="connsiteX1" fmla="*/ 2743200 w 2795651"/>
              <a:gd name="connsiteY1" fmla="*/ 489397 h 1326524"/>
              <a:gd name="connsiteX2" fmla="*/ 1803042 w 2795651"/>
              <a:gd name="connsiteY2" fmla="*/ 1326524 h 1326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95651" h="1326524">
                <a:moveTo>
                  <a:pt x="0" y="0"/>
                </a:moveTo>
                <a:cubicBezTo>
                  <a:pt x="1221346" y="134155"/>
                  <a:pt x="2442693" y="268310"/>
                  <a:pt x="2743200" y="489397"/>
                </a:cubicBezTo>
                <a:cubicBezTo>
                  <a:pt x="3043707" y="710484"/>
                  <a:pt x="1961882" y="1182710"/>
                  <a:pt x="1803042" y="1326524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A171B1A7-87EA-5244-9B29-9DACA64BB8B9}"/>
              </a:ext>
            </a:extLst>
          </p:cNvPr>
          <p:cNvCxnSpPr>
            <a:cxnSpLocks/>
          </p:cNvCxnSpPr>
          <p:nvPr/>
        </p:nvCxnSpPr>
        <p:spPr>
          <a:xfrm flipV="1">
            <a:off x="5299419" y="2938325"/>
            <a:ext cx="0" cy="239138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1455D261-7520-0549-A469-51F40B354E95}"/>
              </a:ext>
            </a:extLst>
          </p:cNvPr>
          <p:cNvCxnSpPr>
            <a:cxnSpLocks/>
          </p:cNvCxnSpPr>
          <p:nvPr/>
        </p:nvCxnSpPr>
        <p:spPr>
          <a:xfrm flipV="1">
            <a:off x="5879487" y="2938324"/>
            <a:ext cx="0" cy="239138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D4656940-B36B-8B43-AA73-2DF4CBCE17B6}"/>
              </a:ext>
            </a:extLst>
          </p:cNvPr>
          <p:cNvCxnSpPr>
            <a:cxnSpLocks/>
          </p:cNvCxnSpPr>
          <p:nvPr/>
        </p:nvCxnSpPr>
        <p:spPr>
          <a:xfrm flipV="1">
            <a:off x="3258970" y="5285796"/>
            <a:ext cx="5266844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3842C7DF-9623-8E45-9C9A-E18FAEC611E5}"/>
              </a:ext>
            </a:extLst>
          </p:cNvPr>
          <p:cNvCxnSpPr>
            <a:cxnSpLocks/>
          </p:cNvCxnSpPr>
          <p:nvPr/>
        </p:nvCxnSpPr>
        <p:spPr>
          <a:xfrm flipV="1">
            <a:off x="3258970" y="4931163"/>
            <a:ext cx="5266844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>
            <a:extLst>
              <a:ext uri="{FF2B5EF4-FFF2-40B4-BE49-F238E27FC236}">
                <a16:creationId xmlns:a16="http://schemas.microsoft.com/office/drawing/2014/main" id="{5CBCBD67-33DB-6345-B43F-43C2BDA892EE}"/>
              </a:ext>
            </a:extLst>
          </p:cNvPr>
          <p:cNvCxnSpPr/>
          <p:nvPr/>
        </p:nvCxnSpPr>
        <p:spPr>
          <a:xfrm>
            <a:off x="8641664" y="4905405"/>
            <a:ext cx="0" cy="354633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Imagen 41">
            <a:extLst>
              <a:ext uri="{FF2B5EF4-FFF2-40B4-BE49-F238E27FC236}">
                <a16:creationId xmlns:a16="http://schemas.microsoft.com/office/drawing/2014/main" id="{547EE4F9-9266-C641-BDD9-75C16D6C4E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6857" y="4980428"/>
            <a:ext cx="776220" cy="204585"/>
          </a:xfrm>
          <a:prstGeom prst="rect">
            <a:avLst/>
          </a:prstGeom>
        </p:spPr>
      </p:pic>
      <p:sp>
        <p:nvSpPr>
          <p:cNvPr id="43" name="CuadroTexto 42">
            <a:extLst>
              <a:ext uri="{FF2B5EF4-FFF2-40B4-BE49-F238E27FC236}">
                <a16:creationId xmlns:a16="http://schemas.microsoft.com/office/drawing/2014/main" id="{3BC34ECE-D936-D642-A89D-EED7503F0D96}"/>
              </a:ext>
            </a:extLst>
          </p:cNvPr>
          <p:cNvSpPr txBox="1"/>
          <p:nvPr/>
        </p:nvSpPr>
        <p:spPr>
          <a:xfrm>
            <a:off x="290594" y="5921085"/>
            <a:ext cx="2426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We need to solve:</a:t>
            </a:r>
          </a:p>
        </p:txBody>
      </p:sp>
      <p:pic>
        <p:nvPicPr>
          <p:cNvPr id="45" name="Imagen 44">
            <a:extLst>
              <a:ext uri="{FF2B5EF4-FFF2-40B4-BE49-F238E27FC236}">
                <a16:creationId xmlns:a16="http://schemas.microsoft.com/office/drawing/2014/main" id="{88934CC5-DCB8-8643-9617-C59DCBD258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6964" y="5789852"/>
            <a:ext cx="2928893" cy="65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004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667FA234-95A6-BA47-9E69-B859C541197D}"/>
              </a:ext>
            </a:extLst>
          </p:cNvPr>
          <p:cNvSpPr/>
          <p:nvPr/>
        </p:nvSpPr>
        <p:spPr>
          <a:xfrm>
            <a:off x="581192" y="717582"/>
            <a:ext cx="360947" cy="11112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CB8BAC7D-9394-8841-9597-E3EF74C8F1A1}"/>
              </a:ext>
            </a:extLst>
          </p:cNvPr>
          <p:cNvSpPr txBox="1"/>
          <p:nvPr/>
        </p:nvSpPr>
        <p:spPr>
          <a:xfrm>
            <a:off x="6611344" y="1782787"/>
            <a:ext cx="1561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Component of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20EDA4F-1EDE-6140-B30C-D9DCFCFA6282}"/>
              </a:ext>
            </a:extLst>
          </p:cNvPr>
          <p:cNvSpPr txBox="1"/>
          <p:nvPr/>
        </p:nvSpPr>
        <p:spPr>
          <a:xfrm>
            <a:off x="3803013" y="3659180"/>
            <a:ext cx="2159887" cy="400110"/>
          </a:xfrm>
          <a:prstGeom prst="rect">
            <a:avLst/>
          </a:prstGeom>
          <a:solidFill>
            <a:srgbClr val="941651"/>
          </a:solidFill>
          <a:ln w="28575">
            <a:solidFill>
              <a:srgbClr val="941651"/>
            </a:solidFill>
          </a:ln>
        </p:spPr>
        <p:txBody>
          <a:bodyPr wrap="none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</a:rPr>
              <a:t>ΛCDM Cosmology</a:t>
            </a:r>
          </a:p>
        </p:txBody>
      </p:sp>
      <p:sp>
        <p:nvSpPr>
          <p:cNvPr id="19" name="Marcador de contenido 2">
            <a:extLst>
              <a:ext uri="{FF2B5EF4-FFF2-40B4-BE49-F238E27FC236}">
                <a16:creationId xmlns:a16="http://schemas.microsoft.com/office/drawing/2014/main" id="{E1E046FB-8A51-7740-A6C4-1BF34A4134C8}"/>
              </a:ext>
            </a:extLst>
          </p:cNvPr>
          <p:cNvSpPr txBox="1">
            <a:spLocks/>
          </p:cNvSpPr>
          <p:nvPr/>
        </p:nvSpPr>
        <p:spPr>
          <a:xfrm>
            <a:off x="340038" y="1677239"/>
            <a:ext cx="3049572" cy="388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Different DM candidates:</a:t>
            </a: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D6A594D1-F39B-6E40-A29E-522C7B84A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38" y="2142968"/>
            <a:ext cx="5932335" cy="1055527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18C20F9D-72B0-8D42-B53A-DF19369F1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498" y="1528710"/>
            <a:ext cx="3132735" cy="2824034"/>
          </a:xfrm>
          <a:prstGeom prst="rect">
            <a:avLst/>
          </a:prstGeom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3BE382C4-A8D6-D24A-BD98-9EB70CD2DCB3}"/>
              </a:ext>
            </a:extLst>
          </p:cNvPr>
          <p:cNvSpPr txBox="1"/>
          <p:nvPr/>
        </p:nvSpPr>
        <p:spPr>
          <a:xfrm>
            <a:off x="340038" y="3672254"/>
            <a:ext cx="3456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DM distribution in the Universe</a:t>
            </a:r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12E9648D-5AEF-2D45-A482-F8B77704256D}"/>
              </a:ext>
            </a:extLst>
          </p:cNvPr>
          <p:cNvSpPr txBox="1"/>
          <p:nvPr/>
        </p:nvSpPr>
        <p:spPr>
          <a:xfrm>
            <a:off x="9540459" y="2272274"/>
            <a:ext cx="2261196" cy="1077218"/>
          </a:xfrm>
          <a:prstGeom prst="rect">
            <a:avLst/>
          </a:prstGeom>
          <a:solidFill>
            <a:srgbClr val="941651"/>
          </a:solidFill>
          <a:ln w="9525">
            <a:solidFill>
              <a:srgbClr val="9416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chemeClr val="bg1"/>
                </a:solidFill>
              </a:rPr>
              <a:t>This 𝜸-ray emission allows to perform Indirect DM Searches with current telescopes</a:t>
            </a: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0AA38D03-E63C-574B-BAA3-32D2EF975D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35" name="Rectángulo 34">
            <a:extLst>
              <a:ext uri="{FF2B5EF4-FFF2-40B4-BE49-F238E27FC236}">
                <a16:creationId xmlns:a16="http://schemas.microsoft.com/office/drawing/2014/main" id="{A82323C3-5F40-4847-8CED-44BADB27FAEE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tángulo redondeado 40">
            <a:extLst>
              <a:ext uri="{FF2B5EF4-FFF2-40B4-BE49-F238E27FC236}">
                <a16:creationId xmlns:a16="http://schemas.microsoft.com/office/drawing/2014/main" id="{42E35163-34AB-2648-AC77-998F888752CD}"/>
              </a:ext>
            </a:extLst>
          </p:cNvPr>
          <p:cNvSpPr/>
          <p:nvPr/>
        </p:nvSpPr>
        <p:spPr>
          <a:xfrm>
            <a:off x="8482836" y="1588410"/>
            <a:ext cx="801092" cy="193681"/>
          </a:xfrm>
          <a:prstGeom prst="roundRect">
            <a:avLst/>
          </a:prstGeom>
          <a:noFill/>
          <a:ln w="28575">
            <a:solidFill>
              <a:srgbClr val="9416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2BA4BAF-0086-6C46-A06E-F89841E91AB6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Dark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matter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through</a:t>
            </a:r>
            <a:r>
              <a:rPr lang="es-ES" dirty="0">
                <a:solidFill>
                  <a:schemeClr val="tx1"/>
                </a:solidFill>
              </a:rPr>
              <a:t> gamma-</a:t>
            </a:r>
            <a:r>
              <a:rPr lang="es-ES" dirty="0" err="1">
                <a:solidFill>
                  <a:schemeClr val="tx1"/>
                </a:solidFill>
              </a:rPr>
              <a:t>rays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7" name="Marcador de contenido 2">
            <a:extLst>
              <a:ext uri="{FF2B5EF4-FFF2-40B4-BE49-F238E27FC236}">
                <a16:creationId xmlns:a16="http://schemas.microsoft.com/office/drawing/2014/main" id="{510B848B-0CFB-F342-97AC-76E69441C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7987" y="4353879"/>
            <a:ext cx="6271046" cy="1809114"/>
          </a:xfrm>
        </p:spPr>
        <p:txBody>
          <a:bodyPr>
            <a:normAutofit lnSpcReduction="10000"/>
          </a:bodyPr>
          <a:lstStyle/>
          <a:p>
            <a:pPr>
              <a:buClr>
                <a:schemeClr val="accent2">
                  <a:lumMod val="50000"/>
                </a:schemeClr>
              </a:buClr>
            </a:pPr>
            <a:r>
              <a:rPr lang="en-GB" dirty="0"/>
              <a:t> Which are the optimal targets?</a:t>
            </a:r>
          </a:p>
          <a:p>
            <a:pPr marL="800100" lvl="1" indent="-342900">
              <a:buClr>
                <a:schemeClr val="accent2">
                  <a:lumMod val="50000"/>
                </a:schemeClr>
              </a:buClr>
            </a:pPr>
            <a:r>
              <a:rPr lang="en-GB" sz="1800" dirty="0"/>
              <a:t>High DM density (𝜙</a:t>
            </a:r>
            <a:r>
              <a:rPr lang="en-GB" sz="1800" baseline="-25000" dirty="0"/>
              <a:t>DM</a:t>
            </a:r>
            <a:r>
              <a:rPr lang="en-GB" sz="1800" dirty="0"/>
              <a:t> ∝ 𝜌</a:t>
            </a:r>
            <a:r>
              <a:rPr lang="en-GB" sz="1800" baseline="-25000" dirty="0"/>
              <a:t>DM</a:t>
            </a:r>
            <a:r>
              <a:rPr lang="en-GB" sz="1800" baseline="30000" dirty="0"/>
              <a:t>2</a:t>
            </a:r>
            <a:r>
              <a:rPr lang="en-GB" sz="1800" dirty="0"/>
              <a:t> for annihilation, 𝜙</a:t>
            </a:r>
            <a:r>
              <a:rPr lang="en-GB" sz="1800" baseline="-25000" dirty="0"/>
              <a:t>DM</a:t>
            </a:r>
            <a:r>
              <a:rPr lang="en-GB" sz="1800" dirty="0"/>
              <a:t> ∝ 𝜌</a:t>
            </a:r>
            <a:r>
              <a:rPr lang="en-GB" sz="1800" baseline="-25000" dirty="0"/>
              <a:t>DM </a:t>
            </a:r>
            <a:r>
              <a:rPr lang="en-GB" sz="1800" dirty="0"/>
              <a:t>for decay) </a:t>
            </a:r>
          </a:p>
          <a:p>
            <a:pPr marL="800100" lvl="1" indent="-342900">
              <a:buClr>
                <a:schemeClr val="accent2">
                  <a:lumMod val="50000"/>
                </a:schemeClr>
              </a:buClr>
            </a:pPr>
            <a:r>
              <a:rPr lang="en-GB" sz="1800" dirty="0"/>
              <a:t>Massive nearby objects (𝜙</a:t>
            </a:r>
            <a:r>
              <a:rPr lang="en-GB" sz="1800" baseline="-25000" dirty="0"/>
              <a:t>DM</a:t>
            </a:r>
            <a:r>
              <a:rPr lang="en-GB" sz="1800" dirty="0"/>
              <a:t> ∝ </a:t>
            </a:r>
            <a:r>
              <a:rPr lang="en-GB" sz="1800" i="1" dirty="0"/>
              <a:t>M/d</a:t>
            </a:r>
            <a:r>
              <a:rPr lang="en-GB" sz="1800" i="1" baseline="-25000" dirty="0"/>
              <a:t>Earth</a:t>
            </a:r>
            <a:r>
              <a:rPr lang="en-GB" sz="1800" i="1" baseline="30000" dirty="0"/>
              <a:t>2</a:t>
            </a:r>
            <a:r>
              <a:rPr lang="en-GB" sz="1800" dirty="0"/>
              <a:t>)</a:t>
            </a:r>
          </a:p>
          <a:p>
            <a:pPr marL="800100" lvl="1" indent="-342900">
              <a:buClr>
                <a:schemeClr val="accent2">
                  <a:lumMod val="50000"/>
                </a:schemeClr>
              </a:buClr>
            </a:pPr>
            <a:r>
              <a:rPr lang="en-GB" sz="1800" dirty="0"/>
              <a:t>Low astrophysical background</a:t>
            </a:r>
            <a:endParaRPr lang="en-GB" sz="2400" dirty="0"/>
          </a:p>
          <a:p>
            <a:pPr marL="0" indent="0">
              <a:buClr>
                <a:schemeClr val="accent2">
                  <a:lumMod val="50000"/>
                </a:schemeClr>
              </a:buClr>
              <a:buNone/>
            </a:pPr>
            <a:endParaRPr lang="en-GB" sz="2000" dirty="0"/>
          </a:p>
        </p:txBody>
      </p:sp>
      <p:pic>
        <p:nvPicPr>
          <p:cNvPr id="40" name="Picture 4">
            <a:extLst>
              <a:ext uri="{FF2B5EF4-FFF2-40B4-BE49-F238E27FC236}">
                <a16:creationId xmlns:a16="http://schemas.microsoft.com/office/drawing/2014/main" id="{B9CC97F4-A019-0441-A97C-13AB29985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606" b="89655" l="9020" r="90719">
                        <a14:foregroundMark x1="9020" y1="43103" x2="9020" y2="55419"/>
                        <a14:foregroundMark x1="90458" y1="42611" x2="90719" y2="55419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3499" y="3740296"/>
            <a:ext cx="5859790" cy="3111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3" name="Rectangle 11">
            <a:extLst>
              <a:ext uri="{FF2B5EF4-FFF2-40B4-BE49-F238E27FC236}">
                <a16:creationId xmlns:a16="http://schemas.microsoft.com/office/drawing/2014/main" id="{A0476729-7467-D648-94EA-82A3D4DDD910}"/>
              </a:ext>
            </a:extLst>
          </p:cNvPr>
          <p:cNvSpPr>
            <a:spLocks/>
          </p:cNvSpPr>
          <p:nvPr/>
        </p:nvSpPr>
        <p:spPr bwMode="auto">
          <a:xfrm>
            <a:off x="3619432" y="5733907"/>
            <a:ext cx="1368441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39880" bIns="0" anchor="ctr">
            <a:prstTxWarp prst="textNoShape">
              <a:avLst/>
            </a:prstTxWarp>
            <a:spAutoFit/>
          </a:bodyPr>
          <a:lstStyle/>
          <a:p>
            <a:pPr marL="41275" algn="ctr" defTabSz="457200">
              <a:spcBef>
                <a:spcPts val="500"/>
              </a:spcBef>
            </a:pPr>
            <a:r>
              <a:rPr lang="en-US" sz="1600" dirty="0">
                <a:solidFill>
                  <a:schemeClr val="bg1"/>
                </a:solidFill>
                <a:latin typeface="Fira Sans Condensed" panose="020B0503050000020004" pitchFamily="34" charset="0"/>
                <a:ea typeface="Fira Sans Condensed" panose="020B0503050000020004" pitchFamily="34" charset="0"/>
                <a:cs typeface="ＭＳ Ｐゴシック" charset="-128"/>
                <a:sym typeface="Verdana" charset="0"/>
              </a:rPr>
              <a:t>Galaxy clusters</a:t>
            </a:r>
          </a:p>
        </p:txBody>
      </p:sp>
      <p:sp>
        <p:nvSpPr>
          <p:cNvPr id="44" name="Rectangle 9">
            <a:extLst>
              <a:ext uri="{FF2B5EF4-FFF2-40B4-BE49-F238E27FC236}">
                <a16:creationId xmlns:a16="http://schemas.microsoft.com/office/drawing/2014/main" id="{89D75F5D-D068-1241-8E2F-D5A1B8A01E77}"/>
              </a:ext>
            </a:extLst>
          </p:cNvPr>
          <p:cNvSpPr>
            <a:spLocks/>
          </p:cNvSpPr>
          <p:nvPr/>
        </p:nvSpPr>
        <p:spPr bwMode="auto">
          <a:xfrm>
            <a:off x="1144704" y="5857018"/>
            <a:ext cx="1750356" cy="556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39880" bIns="0" anchor="ctr">
            <a:prstTxWarp prst="textNoShape">
              <a:avLst/>
            </a:prstTxWarp>
            <a:spAutoFit/>
          </a:bodyPr>
          <a:lstStyle/>
          <a:p>
            <a:pPr marL="41275" algn="ctr" defTabSz="457200">
              <a:spcBef>
                <a:spcPts val="500"/>
              </a:spcBef>
            </a:pPr>
            <a:r>
              <a:rPr lang="en-US" sz="1600" dirty="0">
                <a:solidFill>
                  <a:schemeClr val="bg1"/>
                </a:solidFill>
                <a:latin typeface="Fira Sans Condensed" panose="020B0503050000020004" pitchFamily="34" charset="0"/>
                <a:ea typeface="Fira Sans Condensed" panose="020B0503050000020004" pitchFamily="34" charset="0"/>
                <a:cs typeface="ＭＳ Ｐゴシック" charset="-128"/>
                <a:sym typeface="Verdana" charset="0"/>
              </a:rPr>
              <a:t>Dwarf satellites</a:t>
            </a:r>
          </a:p>
          <a:p>
            <a:pPr marL="41275" algn="ctr" defTabSz="457200">
              <a:spcBef>
                <a:spcPts val="500"/>
              </a:spcBef>
            </a:pPr>
            <a:r>
              <a:rPr lang="en-US" sz="1600" dirty="0">
                <a:solidFill>
                  <a:schemeClr val="bg1"/>
                </a:solidFill>
                <a:latin typeface="Fira Sans Condensed" panose="020B0503050000020004" pitchFamily="34" charset="0"/>
                <a:ea typeface="Fira Sans Condensed" panose="020B0503050000020004" pitchFamily="34" charset="0"/>
                <a:cs typeface="ＭＳ Ｐゴシック" charset="-128"/>
                <a:sym typeface="Verdana" charset="0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Fira Sans Condensed" panose="020B0503050000020004" pitchFamily="34" charset="0"/>
                <a:ea typeface="Fira Sans Condensed" panose="020B0503050000020004" pitchFamily="34" charset="0"/>
                <a:cs typeface="ＭＳ Ｐゴシック" charset="-128"/>
                <a:sym typeface="Verdana" charset="0"/>
              </a:rPr>
              <a:t>dSphs</a:t>
            </a:r>
            <a:r>
              <a:rPr lang="en-US" sz="1600" dirty="0">
                <a:solidFill>
                  <a:schemeClr val="bg1"/>
                </a:solidFill>
                <a:latin typeface="Fira Sans Condensed" panose="020B0503050000020004" pitchFamily="34" charset="0"/>
                <a:ea typeface="Fira Sans Condensed" panose="020B0503050000020004" pitchFamily="34" charset="0"/>
                <a:cs typeface="ＭＳ Ｐゴシック" charset="-128"/>
                <a:sym typeface="Verdana" charset="0"/>
              </a:rPr>
              <a:t>)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85FE5723-5BFB-D14B-ABD2-F1C57FFFA0B9}"/>
              </a:ext>
            </a:extLst>
          </p:cNvPr>
          <p:cNvSpPr txBox="1"/>
          <p:nvPr/>
        </p:nvSpPr>
        <p:spPr>
          <a:xfrm>
            <a:off x="4303653" y="6594554"/>
            <a:ext cx="8460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i="1" dirty="0"/>
              <a:t>Pieri+09</a:t>
            </a:r>
          </a:p>
        </p:txBody>
      </p:sp>
      <p:sp>
        <p:nvSpPr>
          <p:cNvPr id="48" name="Rectángulo redondeado 47">
            <a:extLst>
              <a:ext uri="{FF2B5EF4-FFF2-40B4-BE49-F238E27FC236}">
                <a16:creationId xmlns:a16="http://schemas.microsoft.com/office/drawing/2014/main" id="{80F1D19B-089C-6845-80CA-40AABBDDBE6D}"/>
              </a:ext>
            </a:extLst>
          </p:cNvPr>
          <p:cNvSpPr/>
          <p:nvPr/>
        </p:nvSpPr>
        <p:spPr>
          <a:xfrm>
            <a:off x="387409" y="5045209"/>
            <a:ext cx="1613573" cy="379912"/>
          </a:xfrm>
          <a:prstGeom prst="roundRect">
            <a:avLst/>
          </a:prstGeom>
          <a:solidFill>
            <a:srgbClr val="9416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dirty="0">
                <a:solidFill>
                  <a:schemeClr val="bg1"/>
                </a:solidFill>
              </a:rPr>
              <a:t>Galactic Centre</a:t>
            </a:r>
          </a:p>
        </p:txBody>
      </p:sp>
      <p:sp>
        <p:nvSpPr>
          <p:cNvPr id="49" name="Flecha derecha 48">
            <a:extLst>
              <a:ext uri="{FF2B5EF4-FFF2-40B4-BE49-F238E27FC236}">
                <a16:creationId xmlns:a16="http://schemas.microsoft.com/office/drawing/2014/main" id="{77326812-3521-C24F-901D-7822D5CA2111}"/>
              </a:ext>
            </a:extLst>
          </p:cNvPr>
          <p:cNvSpPr/>
          <p:nvPr/>
        </p:nvSpPr>
        <p:spPr>
          <a:xfrm>
            <a:off x="2068331" y="5194022"/>
            <a:ext cx="548042" cy="117015"/>
          </a:xfrm>
          <a:prstGeom prst="rightArrow">
            <a:avLst/>
          </a:prstGeom>
          <a:solidFill>
            <a:srgbClr val="941651"/>
          </a:solidFill>
          <a:ln>
            <a:solidFill>
              <a:srgbClr val="9416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Flecha derecha 49">
            <a:extLst>
              <a:ext uri="{FF2B5EF4-FFF2-40B4-BE49-F238E27FC236}">
                <a16:creationId xmlns:a16="http://schemas.microsoft.com/office/drawing/2014/main" id="{38730D7E-9C61-7D43-ACF4-9B9ACB2770BC}"/>
              </a:ext>
            </a:extLst>
          </p:cNvPr>
          <p:cNvSpPr/>
          <p:nvPr/>
        </p:nvSpPr>
        <p:spPr>
          <a:xfrm rot="14238870" flipV="1">
            <a:off x="1436612" y="5689842"/>
            <a:ext cx="268406" cy="139250"/>
          </a:xfrm>
          <a:prstGeom prst="rightArrow">
            <a:avLst/>
          </a:prstGeom>
          <a:solidFill>
            <a:srgbClr val="941651"/>
          </a:solidFill>
          <a:ln>
            <a:solidFill>
              <a:srgbClr val="9416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Flecha derecha 50">
            <a:extLst>
              <a:ext uri="{FF2B5EF4-FFF2-40B4-BE49-F238E27FC236}">
                <a16:creationId xmlns:a16="http://schemas.microsoft.com/office/drawing/2014/main" id="{252D7480-C8DF-4845-BA9C-8E5666AC9855}"/>
              </a:ext>
            </a:extLst>
          </p:cNvPr>
          <p:cNvSpPr/>
          <p:nvPr/>
        </p:nvSpPr>
        <p:spPr>
          <a:xfrm rot="18467096" flipV="1">
            <a:off x="4830388" y="5588462"/>
            <a:ext cx="207542" cy="148695"/>
          </a:xfrm>
          <a:prstGeom prst="rightArrow">
            <a:avLst/>
          </a:prstGeom>
          <a:solidFill>
            <a:srgbClr val="941651"/>
          </a:solidFill>
          <a:ln>
            <a:solidFill>
              <a:srgbClr val="9416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B4A3B9A-E9BF-D948-94E3-23142F60C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sp>
        <p:nvSpPr>
          <p:cNvPr id="30" name="Marcador de número de diapositiva 7">
            <a:extLst>
              <a:ext uri="{FF2B5EF4-FFF2-40B4-BE49-F238E27FC236}">
                <a16:creationId xmlns:a16="http://schemas.microsoft.com/office/drawing/2014/main" id="{C57F01F8-DF46-6047-B371-BC493397F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266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D754AD6B-BCF3-3745-BF5D-A7B50F255C64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F687A76C-1B76-7746-9C2D-359A54BA0419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39470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The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cherenkov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telescope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array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observatory</a:t>
            </a:r>
            <a:endParaRPr lang="es-ES" dirty="0">
              <a:solidFill>
                <a:schemeClr val="tx1"/>
              </a:solidFill>
            </a:endParaRP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D0CCAE94-C534-FB43-A196-0CA260D00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DA136AFD-C67B-944D-84B1-911606165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136" y="1906158"/>
            <a:ext cx="5388863" cy="4430234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87F0203E-CEE9-8346-B8BF-9CB907CB3AC9}"/>
              </a:ext>
            </a:extLst>
          </p:cNvPr>
          <p:cNvSpPr txBox="1"/>
          <p:nvPr/>
        </p:nvSpPr>
        <p:spPr>
          <a:xfrm>
            <a:off x="7726186" y="5330582"/>
            <a:ext cx="1538819" cy="307777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400" dirty="0"/>
              <a:t>Angular resolution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4983BF9-05A0-8847-9471-B9B8274A0C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850260"/>
            <a:ext cx="6666419" cy="426074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F9CE0141-3670-1F4D-A314-C287CA749D5B}"/>
              </a:ext>
            </a:extLst>
          </p:cNvPr>
          <p:cNvSpPr txBox="1"/>
          <p:nvPr/>
        </p:nvSpPr>
        <p:spPr>
          <a:xfrm>
            <a:off x="1217195" y="5015370"/>
            <a:ext cx="907621" cy="307777"/>
          </a:xfrm>
          <a:prstGeom prst="rect">
            <a:avLst/>
          </a:prstGeom>
          <a:noFill/>
          <a:ln>
            <a:solidFill>
              <a:schemeClr val="accent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sz="1400" dirty="0"/>
              <a:t>Sensitivity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75B55A0-DD9D-EE4B-B59A-445AD65761D6}"/>
              </a:ext>
            </a:extLst>
          </p:cNvPr>
          <p:cNvSpPr txBox="1"/>
          <p:nvPr/>
        </p:nvSpPr>
        <p:spPr>
          <a:xfrm>
            <a:off x="4734261" y="1410412"/>
            <a:ext cx="3389936" cy="338554"/>
          </a:xfrm>
          <a:prstGeom prst="rect">
            <a:avLst/>
          </a:prstGeom>
          <a:solidFill>
            <a:schemeClr val="bg1"/>
          </a:solidFill>
          <a:ln w="28575">
            <a:solidFill>
              <a:srgbClr val="94165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rgbClr val="941651"/>
                </a:solidFill>
              </a:rPr>
              <a:t>Preliminary Performance Capabilities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486588CB-397E-884C-8C25-416448EE90A4}"/>
              </a:ext>
            </a:extLst>
          </p:cNvPr>
          <p:cNvSpPr txBox="1"/>
          <p:nvPr/>
        </p:nvSpPr>
        <p:spPr>
          <a:xfrm>
            <a:off x="5132271" y="1725404"/>
            <a:ext cx="259391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2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https://www.cta-observatory.org/</a:t>
            </a:r>
            <a:endParaRPr lang="en-GB" sz="14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DC32536-CBBC-1C4C-9439-C55C89F557B9}"/>
              </a:ext>
            </a:extLst>
          </p:cNvPr>
          <p:cNvSpPr/>
          <p:nvPr/>
        </p:nvSpPr>
        <p:spPr>
          <a:xfrm>
            <a:off x="3331901" y="6328545"/>
            <a:ext cx="5504135" cy="369332"/>
          </a:xfrm>
          <a:prstGeom prst="rect">
            <a:avLst/>
          </a:prstGeom>
          <a:solidFill>
            <a:srgbClr val="941651"/>
          </a:solidFill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CTA  has superb capabilities for DM gamma-ray searches</a:t>
            </a:r>
          </a:p>
        </p:txBody>
      </p:sp>
      <p:sp>
        <p:nvSpPr>
          <p:cNvPr id="21" name="Marcador de número de diapositiva 7">
            <a:extLst>
              <a:ext uri="{FF2B5EF4-FFF2-40B4-BE49-F238E27FC236}">
                <a16:creationId xmlns:a16="http://schemas.microsoft.com/office/drawing/2014/main" id="{B66CE077-A0B8-B64B-BF46-3081062FE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2" name="Marcador de pie de página 2">
            <a:extLst>
              <a:ext uri="{FF2B5EF4-FFF2-40B4-BE49-F238E27FC236}">
                <a16:creationId xmlns:a16="http://schemas.microsoft.com/office/drawing/2014/main" id="{7624FBEA-3D72-D141-94CF-7F6107CF3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</p:spTree>
    <p:extLst>
      <p:ext uri="{BB962C8B-B14F-4D97-AF65-F5344CB8AC3E}">
        <p14:creationId xmlns:p14="http://schemas.microsoft.com/office/powerpoint/2010/main" val="4065534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183B0-D1E3-EB4D-9DAF-AE7C6C293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572" y="2213041"/>
            <a:ext cx="10798794" cy="3101983"/>
          </a:xfrm>
        </p:spPr>
        <p:txBody>
          <a:bodyPr>
            <a:norm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dirty="0"/>
              <a:t>Create a simulated observation of the galactic centre with DM signal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endParaRPr lang="en-GB" sz="2800" dirty="0"/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dirty="0" err="1">
                <a:solidFill>
                  <a:schemeClr val="tx1"/>
                </a:solidFill>
              </a:rPr>
              <a:t>Analyze</a:t>
            </a:r>
            <a:r>
              <a:rPr lang="en-GB" sz="2800" dirty="0">
                <a:solidFill>
                  <a:schemeClr val="tx1"/>
                </a:solidFill>
              </a:rPr>
              <a:t> datasets provided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first dataset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second dataset</a:t>
            </a:r>
          </a:p>
        </p:txBody>
      </p:sp>
      <p:sp>
        <p:nvSpPr>
          <p:cNvPr id="11" name="Marcador de número de diapositiva 7">
            <a:extLst>
              <a:ext uri="{FF2B5EF4-FFF2-40B4-BE49-F238E27FC236}">
                <a16:creationId xmlns:a16="http://schemas.microsoft.com/office/drawing/2014/main" id="{F7AE62A8-0240-EE46-AD23-5E64E33AC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2" name="Marcador de pie de página 2">
            <a:extLst>
              <a:ext uri="{FF2B5EF4-FFF2-40B4-BE49-F238E27FC236}">
                <a16:creationId xmlns:a16="http://schemas.microsoft.com/office/drawing/2014/main" id="{B1F2BEA6-8FE9-D940-9647-4F25213B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3AB1C39-3557-0A4E-BD12-D465346F2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9499EFC6-90D8-DC44-B374-6BF4CC1BD77D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C2ABA7D0-7BF7-AF46-887E-B482A2C7CE6F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Searching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with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211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2183B0-D1E3-EB4D-9DAF-AE7C6C293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182" y="2307822"/>
            <a:ext cx="12032233" cy="3101983"/>
          </a:xfrm>
        </p:spPr>
        <p:txBody>
          <a:bodyPr>
            <a:norm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b="1" dirty="0">
                <a:solidFill>
                  <a:schemeClr val="accent1">
                    <a:lumMod val="50000"/>
                  </a:schemeClr>
                </a:solidFill>
              </a:rPr>
              <a:t>Create a simulated observation of the galactic centre with DM signal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endParaRPr lang="en-GB" sz="2800" dirty="0"/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800" dirty="0" err="1">
                <a:solidFill>
                  <a:schemeClr val="tx1"/>
                </a:solidFill>
              </a:rPr>
              <a:t>Analyze</a:t>
            </a:r>
            <a:r>
              <a:rPr lang="en-GB" sz="2800" dirty="0">
                <a:solidFill>
                  <a:schemeClr val="tx1"/>
                </a:solidFill>
              </a:rPr>
              <a:t> datasets provided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first dataset</a:t>
            </a:r>
          </a:p>
          <a:p>
            <a:pPr marL="571500" lvl="1" indent="-342900">
              <a:buClr>
                <a:schemeClr val="accent1">
                  <a:lumMod val="50000"/>
                </a:schemeClr>
              </a:buClr>
              <a:buFont typeface="+mj-lt"/>
              <a:buAutoNum type="arabicPeriod"/>
            </a:pPr>
            <a:r>
              <a:rPr lang="en-GB" sz="2600" dirty="0" err="1"/>
              <a:t>Analyze</a:t>
            </a:r>
            <a:r>
              <a:rPr lang="en-GB" sz="2600" dirty="0"/>
              <a:t> second dataset</a:t>
            </a:r>
          </a:p>
        </p:txBody>
      </p:sp>
      <p:sp>
        <p:nvSpPr>
          <p:cNvPr id="11" name="Marcador de número de diapositiva 7">
            <a:extLst>
              <a:ext uri="{FF2B5EF4-FFF2-40B4-BE49-F238E27FC236}">
                <a16:creationId xmlns:a16="http://schemas.microsoft.com/office/drawing/2014/main" id="{F7AE62A8-0240-EE46-AD23-5E64E33AC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2" name="Marcador de pie de página 2">
            <a:extLst>
              <a:ext uri="{FF2B5EF4-FFF2-40B4-BE49-F238E27FC236}">
                <a16:creationId xmlns:a16="http://schemas.microsoft.com/office/drawing/2014/main" id="{B1F2BEA6-8FE9-D940-9647-4F25213B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3AB1C39-3557-0A4E-BD12-D465346F20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9499EFC6-90D8-DC44-B374-6BF4CC1BD77D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C2ABA7D0-7BF7-AF46-887E-B482A2C7CE6F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Searching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for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with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2" name="Rectángulo redondeado 1">
            <a:extLst>
              <a:ext uri="{FF2B5EF4-FFF2-40B4-BE49-F238E27FC236}">
                <a16:creationId xmlns:a16="http://schemas.microsoft.com/office/drawing/2014/main" id="{C9088537-6688-CA46-9BBC-E71241F5699D}"/>
              </a:ext>
            </a:extLst>
          </p:cNvPr>
          <p:cNvSpPr/>
          <p:nvPr/>
        </p:nvSpPr>
        <p:spPr>
          <a:xfrm>
            <a:off x="99073" y="2307409"/>
            <a:ext cx="12032233" cy="564167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396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0806284-2323-9B4F-A5D8-B567D69F43D4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Simulating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observation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E3B4589-6C7A-8248-965B-92021972AB4F}"/>
              </a:ext>
            </a:extLst>
          </p:cNvPr>
          <p:cNvSpPr txBox="1"/>
          <p:nvPr/>
        </p:nvSpPr>
        <p:spPr>
          <a:xfrm>
            <a:off x="290596" y="1609861"/>
            <a:ext cx="7025321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Basic input information to create </a:t>
            </a:r>
            <a:r>
              <a:rPr lang="en-GB" sz="2400" b="1" dirty="0">
                <a:solidFill>
                  <a:schemeClr val="accent1">
                    <a:lumMod val="50000"/>
                  </a:schemeClr>
                </a:solidFill>
              </a:rPr>
              <a:t>ANY</a:t>
            </a:r>
            <a:r>
              <a:rPr lang="en-GB" sz="2400" dirty="0"/>
              <a:t> simulated data:</a:t>
            </a:r>
          </a:p>
          <a:p>
            <a:endParaRPr lang="en-GB" sz="2000" dirty="0"/>
          </a:p>
          <a:p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 err="1"/>
              <a:t>Livetime</a:t>
            </a: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Pointing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Region of Interest (ROI)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Energy range and/or binning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Instrument Response Functions (IRFs)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Model</a:t>
            </a:r>
          </a:p>
        </p:txBody>
      </p:sp>
      <p:cxnSp>
        <p:nvCxnSpPr>
          <p:cNvPr id="5" name="Conector angular 4">
            <a:extLst>
              <a:ext uri="{FF2B5EF4-FFF2-40B4-BE49-F238E27FC236}">
                <a16:creationId xmlns:a16="http://schemas.microsoft.com/office/drawing/2014/main" id="{8D223A88-6D6C-E64D-8CF7-A4E58226E8E4}"/>
              </a:ext>
            </a:extLst>
          </p:cNvPr>
          <p:cNvCxnSpPr>
            <a:cxnSpLocks/>
          </p:cNvCxnSpPr>
          <p:nvPr/>
        </p:nvCxnSpPr>
        <p:spPr>
          <a:xfrm flipV="1">
            <a:off x="2073499" y="4121239"/>
            <a:ext cx="3827690" cy="1738650"/>
          </a:xfrm>
          <a:prstGeom prst="bentConnector3">
            <a:avLst>
              <a:gd name="adj1" fmla="val 82637"/>
            </a:avLst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brir llave 16">
            <a:extLst>
              <a:ext uri="{FF2B5EF4-FFF2-40B4-BE49-F238E27FC236}">
                <a16:creationId xmlns:a16="http://schemas.microsoft.com/office/drawing/2014/main" id="{09C576E6-AE2A-D543-9E81-BBE0D750A8A8}"/>
              </a:ext>
            </a:extLst>
          </p:cNvPr>
          <p:cNvSpPr/>
          <p:nvPr/>
        </p:nvSpPr>
        <p:spPr>
          <a:xfrm>
            <a:off x="6040192" y="2421228"/>
            <a:ext cx="682580" cy="3438661"/>
          </a:xfrm>
          <a:prstGeom prst="leftBrace">
            <a:avLst>
              <a:gd name="adj1" fmla="val 55503"/>
              <a:gd name="adj2" fmla="val 50000"/>
            </a:avLst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8B86393-98C4-0043-B998-CF904B1977FE}"/>
              </a:ext>
            </a:extLst>
          </p:cNvPr>
          <p:cNvSpPr txBox="1"/>
          <p:nvPr/>
        </p:nvSpPr>
        <p:spPr>
          <a:xfrm>
            <a:off x="6722772" y="2555508"/>
            <a:ext cx="492801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Background model: from IRFs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Source model: can comprehend several sources, each of them has 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Spectral model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Spatial model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Time model</a:t>
            </a:r>
          </a:p>
        </p:txBody>
      </p:sp>
    </p:spTree>
    <p:extLst>
      <p:ext uri="{BB962C8B-B14F-4D97-AF65-F5344CB8AC3E}">
        <p14:creationId xmlns:p14="http://schemas.microsoft.com/office/powerpoint/2010/main" val="3262307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0806284-2323-9B4F-A5D8-B567D69F43D4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Simulating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observation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E3B4589-6C7A-8248-965B-92021972AB4F}"/>
              </a:ext>
            </a:extLst>
          </p:cNvPr>
          <p:cNvSpPr txBox="1"/>
          <p:nvPr/>
        </p:nvSpPr>
        <p:spPr>
          <a:xfrm>
            <a:off x="290596" y="1596982"/>
            <a:ext cx="10857139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/>
              <a:t>Basic input information to create </a:t>
            </a:r>
            <a:r>
              <a:rPr lang="en-GB" sz="2400" b="1" dirty="0">
                <a:solidFill>
                  <a:schemeClr val="accent1">
                    <a:lumMod val="50000"/>
                  </a:schemeClr>
                </a:solidFill>
              </a:rPr>
              <a:t>OUR</a:t>
            </a:r>
            <a:r>
              <a:rPr lang="en-GB" sz="2400" dirty="0"/>
              <a:t> simulated data:</a:t>
            </a:r>
          </a:p>
          <a:p>
            <a:endParaRPr lang="en-GB" sz="2000" dirty="0"/>
          </a:p>
          <a:p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 err="1"/>
              <a:t>Livetime</a:t>
            </a:r>
            <a:r>
              <a:rPr lang="en-GB" sz="2000" dirty="0"/>
              <a:t>:  520 h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Pointing: galactic centre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Region of Interest (ROI): 20 </a:t>
            </a:r>
            <a:r>
              <a:rPr lang="en-GB" sz="2000" dirty="0" err="1"/>
              <a:t>deg</a:t>
            </a:r>
            <a:r>
              <a:rPr lang="en-GB" sz="2000" dirty="0"/>
              <a:t> x 20 </a:t>
            </a:r>
            <a:r>
              <a:rPr lang="en-GB" sz="2000" dirty="0" err="1"/>
              <a:t>deg</a:t>
            </a: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Energy range and/or binning: 10 bins from 20 GeV to 150 </a:t>
            </a:r>
            <a:r>
              <a:rPr lang="en-GB" sz="2000" dirty="0" err="1"/>
              <a:t>TeV</a:t>
            </a: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Instrument Response Functions (IRFs):  Prod5-South-20deg-AverageAz-14MSTs37SSTs.180000s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1146308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0806284-2323-9B4F-A5D8-B567D69F43D4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Simulating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observation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E3B4589-6C7A-8248-965B-92021972AB4F}"/>
              </a:ext>
            </a:extLst>
          </p:cNvPr>
          <p:cNvSpPr txBox="1"/>
          <p:nvPr/>
        </p:nvSpPr>
        <p:spPr>
          <a:xfrm>
            <a:off x="263587" y="1366017"/>
            <a:ext cx="6643119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Basic input information to create </a:t>
            </a:r>
            <a:r>
              <a:rPr lang="en-GB" sz="2400" b="1" dirty="0">
                <a:solidFill>
                  <a:schemeClr val="accent1">
                    <a:lumMod val="50000"/>
                  </a:schemeClr>
                </a:solidFill>
              </a:rPr>
              <a:t>OUR</a:t>
            </a:r>
            <a:r>
              <a:rPr lang="en-GB" sz="2400" dirty="0"/>
              <a:t> simulated data:</a:t>
            </a:r>
            <a:endParaRPr lang="en-GB" sz="2000" dirty="0"/>
          </a:p>
          <a:p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 err="1"/>
              <a:t>Livetime</a:t>
            </a:r>
            <a:r>
              <a:rPr lang="en-GB" sz="2000" dirty="0"/>
              <a:t>:  520 h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Pointing: galactic centre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Region of Interest (ROI): 20 </a:t>
            </a:r>
            <a:r>
              <a:rPr lang="en-GB" sz="2000" dirty="0" err="1"/>
              <a:t>deg</a:t>
            </a:r>
            <a:r>
              <a:rPr lang="en-GB" sz="2000" dirty="0"/>
              <a:t> x 20 </a:t>
            </a:r>
            <a:r>
              <a:rPr lang="en-GB" sz="2000" dirty="0" err="1"/>
              <a:t>deg</a:t>
            </a: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Energy range and/or binning: 10 bins from 20 GeV to 150 </a:t>
            </a:r>
            <a:r>
              <a:rPr lang="en-GB" sz="2000" dirty="0" err="1"/>
              <a:t>TeV</a:t>
            </a: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Instrument Response Functions (IRFs):  Prod5-South-20deg-AverageAz-14MSTs37SSTs.180000s</a:t>
            </a:r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Model</a:t>
            </a:r>
          </a:p>
        </p:txBody>
      </p:sp>
      <p:cxnSp>
        <p:nvCxnSpPr>
          <p:cNvPr id="5" name="Conector angular 4">
            <a:extLst>
              <a:ext uri="{FF2B5EF4-FFF2-40B4-BE49-F238E27FC236}">
                <a16:creationId xmlns:a16="http://schemas.microsoft.com/office/drawing/2014/main" id="{8D223A88-6D6C-E64D-8CF7-A4E58226E8E4}"/>
              </a:ext>
            </a:extLst>
          </p:cNvPr>
          <p:cNvCxnSpPr>
            <a:cxnSpLocks/>
          </p:cNvCxnSpPr>
          <p:nvPr/>
        </p:nvCxnSpPr>
        <p:spPr>
          <a:xfrm flipV="1">
            <a:off x="1844829" y="4404287"/>
            <a:ext cx="5559271" cy="1841971"/>
          </a:xfrm>
          <a:prstGeom prst="bentConnector3">
            <a:avLst>
              <a:gd name="adj1" fmla="val 87761"/>
            </a:avLst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brir llave 16">
            <a:extLst>
              <a:ext uri="{FF2B5EF4-FFF2-40B4-BE49-F238E27FC236}">
                <a16:creationId xmlns:a16="http://schemas.microsoft.com/office/drawing/2014/main" id="{09C576E6-AE2A-D543-9E81-BBE0D750A8A8}"/>
              </a:ext>
            </a:extLst>
          </p:cNvPr>
          <p:cNvSpPr/>
          <p:nvPr/>
        </p:nvSpPr>
        <p:spPr>
          <a:xfrm>
            <a:off x="7418232" y="2621800"/>
            <a:ext cx="682580" cy="3438661"/>
          </a:xfrm>
          <a:prstGeom prst="leftBrace">
            <a:avLst>
              <a:gd name="adj1" fmla="val 55503"/>
              <a:gd name="adj2" fmla="val 51873"/>
            </a:avLst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8B86393-98C4-0043-B998-CF904B1977FE}"/>
              </a:ext>
            </a:extLst>
          </p:cNvPr>
          <p:cNvSpPr txBox="1"/>
          <p:nvPr/>
        </p:nvSpPr>
        <p:spPr>
          <a:xfrm>
            <a:off x="7902747" y="2665350"/>
            <a:ext cx="44658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Background model: from IRFs</a:t>
            </a:r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342900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Source model: only one DM source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Spectral model: WIMP annihilation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Spatial model: Template emission model for the galactic centre</a:t>
            </a:r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800100" lvl="1" indent="-34290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Time model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0FE261DF-923C-0147-B43A-DCA95356B30C}"/>
              </a:ext>
            </a:extLst>
          </p:cNvPr>
          <p:cNvCxnSpPr/>
          <p:nvPr/>
        </p:nvCxnSpPr>
        <p:spPr>
          <a:xfrm>
            <a:off x="8306872" y="5911404"/>
            <a:ext cx="2021983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9444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número de diapositiva 7">
            <a:extLst>
              <a:ext uri="{FF2B5EF4-FFF2-40B4-BE49-F238E27FC236}">
                <a16:creationId xmlns:a16="http://schemas.microsoft.com/office/drawing/2014/main" id="{1EC92B5E-2903-2F48-92FF-861840BC0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01655" y="6485646"/>
            <a:ext cx="365760" cy="365760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Marcador de pie de página 2">
            <a:extLst>
              <a:ext uri="{FF2B5EF4-FFF2-40B4-BE49-F238E27FC236}">
                <a16:creationId xmlns:a16="http://schemas.microsoft.com/office/drawing/2014/main" id="{C139C540-5740-114F-A2B8-5F9617800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562784"/>
            <a:ext cx="5901189" cy="320040"/>
          </a:xfrm>
        </p:spPr>
        <p:txBody>
          <a:bodyPr/>
          <a:lstStyle/>
          <a:p>
            <a:r>
              <a:rPr lang="en-US" dirty="0"/>
              <a:t>Latin-American School on CTA Science – 30/03/2023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5ADC363-1B22-864D-813F-CC33A0AF2C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510"/>
            <a:ext cx="581192" cy="359236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978B6D92-F312-2243-9957-A047FC703001}"/>
              </a:ext>
            </a:extLst>
          </p:cNvPr>
          <p:cNvSpPr/>
          <p:nvPr/>
        </p:nvSpPr>
        <p:spPr>
          <a:xfrm>
            <a:off x="1217195" y="158493"/>
            <a:ext cx="9733548" cy="1150626"/>
          </a:xfrm>
          <a:prstGeom prst="rect">
            <a:avLst/>
          </a:prstGeom>
          <a:solidFill>
            <a:srgbClr val="EAF1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C0806284-2323-9B4F-A5D8-B567D69F43D4}"/>
              </a:ext>
            </a:extLst>
          </p:cNvPr>
          <p:cNvSpPr txBox="1">
            <a:spLocks/>
          </p:cNvSpPr>
          <p:nvPr/>
        </p:nvSpPr>
        <p:spPr bwMode="black">
          <a:xfrm>
            <a:off x="1407412" y="313182"/>
            <a:ext cx="9201150" cy="841248"/>
          </a:xfrm>
          <a:prstGeom prst="rect">
            <a:avLst/>
          </a:prstGeom>
          <a:solidFill>
            <a:srgbClr val="EAF1F3"/>
          </a:solidFill>
          <a:ln w="57150" cap="sq">
            <a:solidFill>
              <a:schemeClr val="accent2">
                <a:lumMod val="50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chemeClr val="tx1"/>
                </a:solidFill>
              </a:rPr>
              <a:t>Simulating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dirty="0" err="1">
                <a:solidFill>
                  <a:schemeClr val="tx1"/>
                </a:solidFill>
              </a:rPr>
              <a:t>cta</a:t>
            </a:r>
            <a:r>
              <a:rPr lang="es-ES" dirty="0">
                <a:solidFill>
                  <a:schemeClr val="tx1"/>
                </a:solidFill>
              </a:rPr>
              <a:t> DM </a:t>
            </a:r>
            <a:r>
              <a:rPr lang="es-ES" dirty="0" err="1">
                <a:solidFill>
                  <a:schemeClr val="tx1"/>
                </a:solidFill>
              </a:rPr>
              <a:t>observation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E3B4589-6C7A-8248-965B-92021972AB4F}"/>
              </a:ext>
            </a:extLst>
          </p:cNvPr>
          <p:cNvSpPr txBox="1"/>
          <p:nvPr/>
        </p:nvSpPr>
        <p:spPr>
          <a:xfrm>
            <a:off x="263587" y="1522234"/>
            <a:ext cx="8852509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Basic input information to create </a:t>
            </a:r>
            <a:r>
              <a:rPr lang="en-GB" sz="2400" b="1" dirty="0">
                <a:solidFill>
                  <a:schemeClr val="accent1">
                    <a:lumMod val="50000"/>
                  </a:schemeClr>
                </a:solidFill>
              </a:rPr>
              <a:t>OUR</a:t>
            </a:r>
            <a:r>
              <a:rPr lang="en-GB" sz="2400" dirty="0"/>
              <a:t> simulated data:</a:t>
            </a:r>
          </a:p>
          <a:p>
            <a:endParaRPr lang="en-GB" sz="1100" dirty="0"/>
          </a:p>
          <a:p>
            <a:endParaRPr lang="en-GB" sz="500" dirty="0"/>
          </a:p>
          <a:p>
            <a:pPr marL="742950" lvl="1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sz="2000" dirty="0"/>
              <a:t>Model: Annihilation of Weakly Interactive Massive Particles (WIMPs)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86174CD-6A2D-534D-A37A-77B5C89673BE}"/>
              </a:ext>
            </a:extLst>
          </p:cNvPr>
          <p:cNvSpPr txBox="1"/>
          <p:nvPr/>
        </p:nvSpPr>
        <p:spPr>
          <a:xfrm>
            <a:off x="8324854" y="3631966"/>
            <a:ext cx="1582484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Spectral model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535368A-229A-EF42-95B6-23E33048AFB1}"/>
              </a:ext>
            </a:extLst>
          </p:cNvPr>
          <p:cNvSpPr txBox="1"/>
          <p:nvPr/>
        </p:nvSpPr>
        <p:spPr>
          <a:xfrm>
            <a:off x="1795416" y="3631966"/>
            <a:ext cx="1428596" cy="369332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/>
              <a:t>Spatial model</a:t>
            </a: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20486647-EB89-0946-BEEF-5733A522597D}"/>
              </a:ext>
            </a:extLst>
          </p:cNvPr>
          <p:cNvCxnSpPr>
            <a:cxnSpLocks/>
          </p:cNvCxnSpPr>
          <p:nvPr/>
        </p:nvCxnSpPr>
        <p:spPr>
          <a:xfrm>
            <a:off x="5688169" y="3631966"/>
            <a:ext cx="0" cy="3148923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n 18">
            <a:extLst>
              <a:ext uri="{FF2B5EF4-FFF2-40B4-BE49-F238E27FC236}">
                <a16:creationId xmlns:a16="http://schemas.microsoft.com/office/drawing/2014/main" id="{AE1D783F-436B-904B-AE6B-841C6649F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242" y="2770523"/>
            <a:ext cx="6855854" cy="589175"/>
          </a:xfrm>
          <a:prstGeom prst="rect">
            <a:avLst/>
          </a:prstGeom>
        </p:spPr>
      </p:pic>
      <p:sp>
        <p:nvSpPr>
          <p:cNvPr id="22" name="Rectángulo 21">
            <a:extLst>
              <a:ext uri="{FF2B5EF4-FFF2-40B4-BE49-F238E27FC236}">
                <a16:creationId xmlns:a16="http://schemas.microsoft.com/office/drawing/2014/main" id="{6D4D0A55-E55A-3845-901B-B1C5FD6FC898}"/>
              </a:ext>
            </a:extLst>
          </p:cNvPr>
          <p:cNvSpPr/>
          <p:nvPr/>
        </p:nvSpPr>
        <p:spPr>
          <a:xfrm>
            <a:off x="5223880" y="2772854"/>
            <a:ext cx="1269087" cy="589175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CA9C59AF-EE9E-4348-B593-1B266CB868B3}"/>
              </a:ext>
            </a:extLst>
          </p:cNvPr>
          <p:cNvSpPr/>
          <p:nvPr/>
        </p:nvSpPr>
        <p:spPr>
          <a:xfrm>
            <a:off x="7557752" y="2762790"/>
            <a:ext cx="1558344" cy="589175"/>
          </a:xfrm>
          <a:prstGeom prst="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20AD19A4-52C5-8843-BF31-9E0464F64DC4}"/>
              </a:ext>
            </a:extLst>
          </p:cNvPr>
          <p:cNvCxnSpPr>
            <a:cxnSpLocks/>
          </p:cNvCxnSpPr>
          <p:nvPr/>
        </p:nvCxnSpPr>
        <p:spPr>
          <a:xfrm flipH="1">
            <a:off x="3270764" y="3367431"/>
            <a:ext cx="1901419" cy="388519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>
            <a:extLst>
              <a:ext uri="{FF2B5EF4-FFF2-40B4-BE49-F238E27FC236}">
                <a16:creationId xmlns:a16="http://schemas.microsoft.com/office/drawing/2014/main" id="{6FCA1BE0-4B96-324A-ACB9-CCA5D1168A16}"/>
              </a:ext>
            </a:extLst>
          </p:cNvPr>
          <p:cNvCxnSpPr>
            <a:cxnSpLocks/>
          </p:cNvCxnSpPr>
          <p:nvPr/>
        </p:nvCxnSpPr>
        <p:spPr>
          <a:xfrm>
            <a:off x="9165856" y="3215298"/>
            <a:ext cx="290749" cy="346392"/>
          </a:xfrm>
          <a:prstGeom prst="straightConnector1">
            <a:avLst/>
          </a:prstGeom>
          <a:ln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9775CBD-2112-4F4E-85DD-91300557D84E}"/>
              </a:ext>
            </a:extLst>
          </p:cNvPr>
          <p:cNvSpPr txBox="1"/>
          <p:nvPr/>
        </p:nvSpPr>
        <p:spPr>
          <a:xfrm>
            <a:off x="134341" y="4183555"/>
            <a:ext cx="555382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Assumes ΛDCM model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Encodes how the DM is distributed in the object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We can use different 𝜌</a:t>
            </a:r>
            <a:r>
              <a:rPr lang="en-GB" baseline="-25000" dirty="0"/>
              <a:t>DM </a:t>
            </a:r>
            <a:r>
              <a:rPr lang="en-GB" dirty="0"/>
              <a:t>parametrizations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baseline="-25000" dirty="0"/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Ends acting as a multiplicative factor to the overall flux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7DC34F37-2391-0546-B704-2D664563EA04}"/>
              </a:ext>
            </a:extLst>
          </p:cNvPr>
          <p:cNvSpPr txBox="1"/>
          <p:nvPr/>
        </p:nvSpPr>
        <p:spPr>
          <a:xfrm>
            <a:off x="5822510" y="4183555"/>
            <a:ext cx="48787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Encodes the spectrum of the emission</a:t>
            </a:r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Clr>
                <a:schemeClr val="accent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en-GB" dirty="0"/>
              <a:t>We can use the tables computed by </a:t>
            </a:r>
            <a:r>
              <a:rPr lang="en-GB" i="1" dirty="0"/>
              <a:t>[Cirelli+11]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B96E492B-466A-2F44-AE26-26797F2AE449}"/>
              </a:ext>
            </a:extLst>
          </p:cNvPr>
          <p:cNvSpPr/>
          <p:nvPr/>
        </p:nvSpPr>
        <p:spPr>
          <a:xfrm>
            <a:off x="6369207" y="5109824"/>
            <a:ext cx="44663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accent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http://www.marcocirelli.net/PPPC4DMID.html</a:t>
            </a:r>
            <a:endParaRPr lang="en-GB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10319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aquete">
  <a:themeElements>
    <a:clrScheme name="Verde azulado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Paquet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quet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3186</TotalTime>
  <Words>929</Words>
  <Application>Microsoft Macintosh PowerPoint</Application>
  <PresentationFormat>Panorámica</PresentationFormat>
  <Paragraphs>195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14</vt:i4>
      </vt:variant>
    </vt:vector>
  </HeadingPairs>
  <TitlesOfParts>
    <vt:vector size="23" baseType="lpstr">
      <vt:lpstr>ＭＳ Ｐゴシック</vt:lpstr>
      <vt:lpstr>Arial</vt:lpstr>
      <vt:lpstr>Calibri</vt:lpstr>
      <vt:lpstr>Calibri Light</vt:lpstr>
      <vt:lpstr>Fira Sans Condensed</vt:lpstr>
      <vt:lpstr>Gill Sans MT</vt:lpstr>
      <vt:lpstr>Verdana</vt:lpstr>
      <vt:lpstr>Tema de Office</vt:lpstr>
      <vt:lpstr>Paquete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 on: How to search for DM with CTA?</dc:title>
  <dc:creator>Microsoft Office User</dc:creator>
  <cp:lastModifiedBy>Microsoft Office User</cp:lastModifiedBy>
  <cp:revision>43</cp:revision>
  <dcterms:created xsi:type="dcterms:W3CDTF">2023-03-27T09:08:59Z</dcterms:created>
  <dcterms:modified xsi:type="dcterms:W3CDTF">2023-03-29T14:15:56Z</dcterms:modified>
</cp:coreProperties>
</file>

<file path=docProps/thumbnail.jpeg>
</file>